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9" r:id="rId6"/>
    <p:sldId id="270" r:id="rId7"/>
    <p:sldId id="261" r:id="rId8"/>
    <p:sldId id="262" r:id="rId9"/>
    <p:sldId id="263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505200"/>
            <a:ext cx="8383588" cy="2667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IN" sz="3000" dirty="0" smtClean="0">
                <a:solidFill>
                  <a:schemeClr val="tx2"/>
                </a:solidFill>
                <a:latin typeface="Arial" charset="0"/>
              </a:rPr>
              <a:t>Lead </a:t>
            </a:r>
            <a:r>
              <a:rPr lang="en-IN" sz="3000" dirty="0" err="1" smtClean="0">
                <a:solidFill>
                  <a:schemeClr val="tx2"/>
                </a:solidFill>
                <a:latin typeface="Arial" charset="0"/>
              </a:rPr>
              <a:t>Orgn</a:t>
            </a:r>
            <a:r>
              <a:rPr lang="en-IN" sz="3000" dirty="0" smtClean="0">
                <a:solidFill>
                  <a:schemeClr val="tx2"/>
                </a:solidFill>
                <a:latin typeface="Arial" charset="0"/>
              </a:rPr>
              <a:t> - AKRSP </a:t>
            </a:r>
            <a:r>
              <a:rPr lang="en-IN" sz="3000" dirty="0">
                <a:solidFill>
                  <a:schemeClr val="tx2"/>
                </a:solidFill>
                <a:latin typeface="Arial" charset="0"/>
              </a:rPr>
              <a:t>(I)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IN" sz="3000" dirty="0" smtClean="0">
              <a:solidFill>
                <a:schemeClr val="tx2"/>
              </a:solidFill>
              <a:latin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IN" sz="3000" dirty="0" smtClean="0">
                <a:solidFill>
                  <a:schemeClr val="tx2"/>
                </a:solidFill>
                <a:latin typeface="Arial" charset="0"/>
              </a:rPr>
              <a:t>Partner </a:t>
            </a:r>
            <a:r>
              <a:rPr lang="en-IN" sz="3000" dirty="0" err="1">
                <a:solidFill>
                  <a:schemeClr val="tx2"/>
                </a:solidFill>
                <a:latin typeface="Arial" charset="0"/>
              </a:rPr>
              <a:t>Orgn</a:t>
            </a:r>
            <a:r>
              <a:rPr lang="en-IN" sz="3000" dirty="0">
                <a:solidFill>
                  <a:schemeClr val="tx2"/>
                </a:solidFill>
                <a:latin typeface="Arial" charset="0"/>
              </a:rPr>
              <a:t>- </a:t>
            </a:r>
            <a:r>
              <a:rPr lang="en-IN" sz="3000" dirty="0" smtClean="0">
                <a:solidFill>
                  <a:schemeClr val="tx2"/>
                </a:solidFill>
                <a:latin typeface="Arial" charset="0"/>
              </a:rPr>
              <a:t>DSC</a:t>
            </a:r>
            <a:endParaRPr lang="en-IN" sz="3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611188" y="260350"/>
            <a:ext cx="80772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chemeClr val="tx2"/>
                </a:solidFill>
                <a:latin typeface="Arial" charset="0"/>
              </a:rPr>
              <a:t>Soochna, </a:t>
            </a:r>
            <a:r>
              <a:rPr lang="en-GB" altLang="en-US" sz="2800" b="1" dirty="0" err="1">
                <a:solidFill>
                  <a:schemeClr val="tx2"/>
                </a:solidFill>
                <a:latin typeface="Arial" charset="0"/>
              </a:rPr>
              <a:t>Sahbhagita</a:t>
            </a:r>
            <a:r>
              <a:rPr lang="en-GB" altLang="en-US" sz="2800" b="1" dirty="0">
                <a:solidFill>
                  <a:schemeClr val="tx2"/>
                </a:solidFill>
                <a:latin typeface="Arial" charset="0"/>
              </a:rPr>
              <a:t>, </a:t>
            </a:r>
            <a:r>
              <a:rPr lang="en-GB" altLang="en-US" sz="2800" b="1" dirty="0" err="1">
                <a:solidFill>
                  <a:schemeClr val="tx2"/>
                </a:solidFill>
                <a:latin typeface="Arial" charset="0"/>
              </a:rPr>
              <a:t>Sushashan</a:t>
            </a:r>
            <a:r>
              <a:rPr lang="en-IN" altLang="en-US" sz="400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GB" altLang="en-US" sz="28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GB" altLang="en-US" sz="2800" dirty="0">
                <a:solidFill>
                  <a:schemeClr val="tx2"/>
                </a:solidFill>
                <a:latin typeface="Arial" charset="0"/>
              </a:rPr>
            </a:br>
            <a:endParaRPr lang="en-GB" altLang="en-US" sz="2800" dirty="0" smtClean="0">
              <a:solidFill>
                <a:schemeClr val="tx2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800" dirty="0">
              <a:solidFill>
                <a:schemeClr val="tx2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IN" sz="2800" dirty="0" err="1">
                <a:solidFill>
                  <a:schemeClr val="tx2"/>
                </a:solidFill>
                <a:latin typeface="Arial" charset="0"/>
              </a:rPr>
              <a:t>Grameen</a:t>
            </a:r>
            <a:r>
              <a:rPr lang="en-IN" sz="280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Arial" charset="0"/>
              </a:rPr>
              <a:t>Sushashan</a:t>
            </a:r>
            <a:r>
              <a:rPr lang="en-IN" sz="280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IN" sz="2800" dirty="0" err="1">
                <a:solidFill>
                  <a:schemeClr val="tx2"/>
                </a:solidFill>
                <a:latin typeface="Arial" charset="0"/>
              </a:rPr>
              <a:t>Pariyojna</a:t>
            </a:r>
            <a:endParaRPr lang="en-IN" sz="2800" dirty="0">
              <a:solidFill>
                <a:schemeClr val="tx2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GB" altLang="en-US" sz="2800" dirty="0">
                <a:solidFill>
                  <a:schemeClr val="tx2"/>
                </a:solidFill>
                <a:latin typeface="Arial" charset="0"/>
              </a:rPr>
            </a:br>
            <a:r>
              <a:rPr lang="en-GB" altLang="en-US" sz="28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GB" altLang="en-US" sz="2800" dirty="0">
                <a:solidFill>
                  <a:schemeClr val="tx2"/>
                </a:solidFill>
                <a:latin typeface="Arial" charset="0"/>
              </a:rPr>
            </a:br>
            <a:endParaRPr lang="en-US" altLang="en-US" sz="2800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Finance..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Low financial expenditure against first year planned budget – </a:t>
            </a:r>
          </a:p>
          <a:p>
            <a:pPr lvl="1"/>
            <a:r>
              <a:rPr lang="en-IN" dirty="0" smtClean="0"/>
              <a:t>Preparatory phase took more time in staff recruitment and orientation</a:t>
            </a:r>
          </a:p>
          <a:p>
            <a:pPr lvl="1"/>
            <a:r>
              <a:rPr lang="en-IN" dirty="0" smtClean="0"/>
              <a:t>Elections delayed some of the activities</a:t>
            </a:r>
          </a:p>
          <a:p>
            <a:r>
              <a:rPr lang="en-IN" dirty="0" smtClean="0"/>
              <a:t>For clarification - Procurement, if done through single party what short of documentation is required.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540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581"/>
            <a:ext cx="8229600" cy="1143000"/>
          </a:xfrm>
        </p:spPr>
        <p:txBody>
          <a:bodyPr/>
          <a:lstStyle/>
          <a:p>
            <a:r>
              <a:rPr lang="en-IN" dirty="0" smtClean="0"/>
              <a:t>Collaborations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What we can offer: </a:t>
            </a:r>
          </a:p>
          <a:p>
            <a:r>
              <a:rPr lang="en-IN" dirty="0" smtClean="0"/>
              <a:t>Women and land ownership – specially for widow</a:t>
            </a:r>
          </a:p>
          <a:p>
            <a:r>
              <a:rPr lang="en-IN" dirty="0"/>
              <a:t>Village Planning</a:t>
            </a:r>
          </a:p>
          <a:p>
            <a:endParaRPr lang="en-IN" dirty="0"/>
          </a:p>
          <a:p>
            <a:pPr marL="0" indent="0">
              <a:buNone/>
            </a:pPr>
            <a:r>
              <a:rPr lang="en-IN" dirty="0" smtClean="0"/>
              <a:t>What we would like to learn:</a:t>
            </a:r>
          </a:p>
          <a:p>
            <a:r>
              <a:rPr lang="en-IN" dirty="0" smtClean="0"/>
              <a:t>Effective use of ICT</a:t>
            </a:r>
          </a:p>
          <a:p>
            <a:r>
              <a:rPr lang="en-IN" dirty="0" smtClean="0"/>
              <a:t>Tracking/Monitoring of access to benefits &amp; MIS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966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1"/>
            <a:ext cx="8229600" cy="990600"/>
          </a:xfrm>
        </p:spPr>
        <p:txBody>
          <a:bodyPr/>
          <a:lstStyle/>
          <a:p>
            <a:pPr marL="0" indent="0" algn="ctr">
              <a:buNone/>
            </a:pPr>
            <a:r>
              <a:rPr lang="en-IN" dirty="0" smtClean="0"/>
              <a:t>Thanks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640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2000" b="1" u="sng" dirty="0" smtClean="0">
                <a:solidFill>
                  <a:schemeClr val="tx2"/>
                </a:solidFill>
                <a:latin typeface="Arial" charset="0"/>
              </a:rPr>
              <a:t>Project Title: </a:t>
            </a:r>
            <a:r>
              <a:rPr lang="en-GB" altLang="en-US" sz="2000" dirty="0" smtClean="0">
                <a:solidFill>
                  <a:schemeClr val="tx2"/>
                </a:solidFill>
                <a:latin typeface="Arial" charset="0"/>
              </a:rPr>
              <a:t>Strengthening </a:t>
            </a:r>
            <a:r>
              <a:rPr lang="en-GB" altLang="en-US" sz="2000" dirty="0">
                <a:solidFill>
                  <a:schemeClr val="tx2"/>
                </a:solidFill>
                <a:latin typeface="Arial" charset="0"/>
              </a:rPr>
              <a:t>participation in local governance to enhance access to entitlements and basic services by marginalised tribal communities</a:t>
            </a:r>
            <a:br>
              <a:rPr lang="en-GB" altLang="en-US" sz="2000" dirty="0">
                <a:solidFill>
                  <a:schemeClr val="tx2"/>
                </a:solidFill>
                <a:latin typeface="Arial" charset="0"/>
              </a:rPr>
            </a:br>
            <a:endParaRPr lang="en-GB" altLang="en-US" sz="2000" dirty="0" smtClean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Duration: 1</a:t>
            </a:r>
            <a:r>
              <a:rPr lang="en-GB" sz="2000" baseline="30000" dirty="0" smtClean="0">
                <a:solidFill>
                  <a:schemeClr val="tx2"/>
                </a:solidFill>
                <a:latin typeface="Arial" charset="0"/>
              </a:rPr>
              <a:t>st</a:t>
            </a: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 March, 2014 to 28</a:t>
            </a:r>
            <a:r>
              <a:rPr lang="en-GB" sz="2000" baseline="30000" dirty="0" smtClean="0">
                <a:solidFill>
                  <a:schemeClr val="tx2"/>
                </a:solidFill>
                <a:latin typeface="Arial" charset="0"/>
              </a:rPr>
              <a:t>th</a:t>
            </a: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 February, 2019</a:t>
            </a:r>
          </a:p>
          <a:p>
            <a:pPr marL="0" indent="0">
              <a:buNone/>
            </a:pP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Reporting Period: </a:t>
            </a:r>
            <a:r>
              <a:rPr lang="en-IN" sz="2000" dirty="0">
                <a:solidFill>
                  <a:schemeClr val="tx2"/>
                </a:solidFill>
                <a:latin typeface="Arial" charset="0"/>
              </a:rPr>
              <a:t>1st March, 2014 to 28th Feb </a:t>
            </a:r>
            <a:r>
              <a:rPr lang="en-IN" sz="2000" dirty="0" smtClean="0">
                <a:solidFill>
                  <a:schemeClr val="tx2"/>
                </a:solidFill>
                <a:latin typeface="Arial" charset="0"/>
              </a:rPr>
              <a:t>2015</a:t>
            </a:r>
          </a:p>
          <a:p>
            <a:pPr marL="0" indent="0">
              <a:buNone/>
            </a:pPr>
            <a:endParaRPr lang="en-IN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Location: 2 states, 5 districts, 6 blocks, 96 GP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Gujarat </a:t>
            </a:r>
            <a:r>
              <a:rPr lang="en-GB" sz="2000" dirty="0">
                <a:solidFill>
                  <a:schemeClr val="tx2"/>
                </a:solidFill>
                <a:latin typeface="Arial" charset="0"/>
              </a:rPr>
              <a:t>- </a:t>
            </a:r>
            <a:r>
              <a:rPr lang="en-GB" sz="2000" dirty="0" err="1" smtClean="0">
                <a:solidFill>
                  <a:schemeClr val="tx2"/>
                </a:solidFill>
                <a:latin typeface="Arial" charset="0"/>
              </a:rPr>
              <a:t>Arvalli</a:t>
            </a: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, Narmada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  <a:latin typeface="Arial" charset="0"/>
              </a:rPr>
              <a:t>MP - </a:t>
            </a:r>
            <a:r>
              <a:rPr lang="en-GB" sz="2000" dirty="0" err="1" smtClean="0">
                <a:solidFill>
                  <a:schemeClr val="tx2"/>
                </a:solidFill>
                <a:latin typeface="Arial" charset="0"/>
              </a:rPr>
              <a:t>Badwani</a:t>
            </a: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, </a:t>
            </a:r>
            <a:r>
              <a:rPr lang="en-GB" sz="2000" dirty="0" err="1" smtClean="0">
                <a:solidFill>
                  <a:schemeClr val="tx2"/>
                </a:solidFill>
                <a:latin typeface="Arial" charset="0"/>
              </a:rPr>
              <a:t>Khargone</a:t>
            </a:r>
            <a:r>
              <a:rPr lang="en-GB" sz="2000" dirty="0" smtClean="0">
                <a:solidFill>
                  <a:schemeClr val="tx2"/>
                </a:solidFill>
                <a:latin typeface="Arial" charset="0"/>
              </a:rPr>
              <a:t>, </a:t>
            </a:r>
            <a:r>
              <a:rPr lang="en-GB" sz="2000" dirty="0" err="1" smtClean="0">
                <a:solidFill>
                  <a:schemeClr val="tx2"/>
                </a:solidFill>
                <a:latin typeface="Arial" charset="0"/>
              </a:rPr>
              <a:t>Dhar</a:t>
            </a:r>
            <a:endParaRPr lang="en-GB" sz="2000" dirty="0" smtClean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endParaRPr lang="en-GB" sz="2000" dirty="0" smtClean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endParaRPr lang="en-GB" sz="2000" dirty="0">
              <a:solidFill>
                <a:schemeClr val="tx2"/>
              </a:solidFill>
              <a:latin typeface="Arial" charset="0"/>
            </a:endParaRPr>
          </a:p>
          <a:p>
            <a:pPr marL="0" indent="0">
              <a:buNone/>
            </a:pPr>
            <a:endParaRPr lang="en-IN" sz="2000" dirty="0"/>
          </a:p>
        </p:txBody>
      </p:sp>
      <p:pic>
        <p:nvPicPr>
          <p:cNvPr id="1026" name="Picture 2" descr="E:\Projects\Governance-EU\activities\IEC material\EU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0"/>
            <a:ext cx="172402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Projects\Governance-EU\activities\IEC material\DSC 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334000"/>
            <a:ext cx="1231900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AKRSPI LOGO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242744"/>
            <a:ext cx="2438400" cy="1224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57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832"/>
            <a:ext cx="8229600" cy="868362"/>
          </a:xfrm>
        </p:spPr>
        <p:txBody>
          <a:bodyPr/>
          <a:lstStyle/>
          <a:p>
            <a:r>
              <a:rPr lang="en-IN" dirty="0" smtClean="0"/>
              <a:t>Schemes and Populations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2296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u="sng" dirty="0" smtClean="0"/>
              <a:t>Priority Community Groups: </a:t>
            </a:r>
            <a:r>
              <a:rPr lang="en-IN" sz="2000" u="sng" dirty="0"/>
              <a:t> </a:t>
            </a:r>
            <a:r>
              <a:rPr lang="en-IN" sz="2000" dirty="0" smtClean="0"/>
              <a:t>42000 tribal HH; </a:t>
            </a:r>
          </a:p>
          <a:p>
            <a:pPr marL="0" indent="0">
              <a:buNone/>
            </a:pPr>
            <a:r>
              <a:rPr lang="en-IN" sz="2000" dirty="0" smtClean="0"/>
              <a:t>population of 2.36 lacs</a:t>
            </a:r>
          </a:p>
          <a:p>
            <a:pPr marL="0" indent="0">
              <a:buNone/>
            </a:pPr>
            <a:endParaRPr lang="en-IN" sz="2000" u="sng" dirty="0" smtClean="0"/>
          </a:p>
          <a:p>
            <a:pPr marL="0" indent="0">
              <a:buNone/>
            </a:pPr>
            <a:r>
              <a:rPr lang="en-IN" sz="2000" u="sng" dirty="0" smtClean="0"/>
              <a:t>Total Outreach in year I</a:t>
            </a:r>
            <a:r>
              <a:rPr lang="en-IN" sz="2000" dirty="0" smtClean="0"/>
              <a:t>: </a:t>
            </a:r>
          </a:p>
          <a:p>
            <a:pPr marL="0" indent="0">
              <a:buNone/>
            </a:pPr>
            <a:r>
              <a:rPr lang="en-IN" sz="2000" dirty="0" smtClean="0"/>
              <a:t>reached to 21023 persons;</a:t>
            </a:r>
          </a:p>
          <a:p>
            <a:pPr marL="0" indent="0">
              <a:buNone/>
            </a:pPr>
            <a:r>
              <a:rPr lang="en-IN" sz="2000" dirty="0" smtClean="0"/>
              <a:t>Access of benefit: </a:t>
            </a:r>
          </a:p>
          <a:p>
            <a:pPr marL="0" indent="0">
              <a:buNone/>
            </a:pPr>
            <a:r>
              <a:rPr lang="en-IN" sz="2000" dirty="0" smtClean="0"/>
              <a:t>14096 persons (3096 women)</a:t>
            </a:r>
            <a:endParaRPr lang="en-IN" sz="2000" dirty="0"/>
          </a:p>
          <a:p>
            <a:pPr marL="0" indent="0">
              <a:buNone/>
            </a:pPr>
            <a:endParaRPr lang="en-IN" sz="2000" u="sng" dirty="0" smtClean="0"/>
          </a:p>
          <a:p>
            <a:pPr marL="0" indent="0">
              <a:buNone/>
            </a:pPr>
            <a:r>
              <a:rPr lang="en-IN" sz="2000" u="sng" dirty="0" smtClean="0"/>
              <a:t>Priority Schemes:</a:t>
            </a:r>
          </a:p>
          <a:p>
            <a:pPr marL="0" indent="0">
              <a:buNone/>
            </a:pPr>
            <a:endParaRPr lang="en-IN" sz="2000" u="sng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006932"/>
              </p:ext>
            </p:extLst>
          </p:nvPr>
        </p:nvGraphicFramePr>
        <p:xfrm>
          <a:off x="533400" y="4160409"/>
          <a:ext cx="8077201" cy="2658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086"/>
                <a:gridCol w="3751277"/>
                <a:gridCol w="2523838"/>
              </a:tblGrid>
              <a:tr h="52757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Sectors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Schemes planned for targeting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u="none" strike="noStrike" dirty="0">
                          <a:effectLst/>
                        </a:rPr>
                        <a:t>Schemes Covered in first year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19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Health &amp; Nutrition 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RSBY, </a:t>
                      </a:r>
                      <a:r>
                        <a:rPr lang="en-IN" sz="1600" u="none" strike="noStrike" dirty="0" err="1">
                          <a:effectLst/>
                        </a:rPr>
                        <a:t>Deen</a:t>
                      </a:r>
                      <a:r>
                        <a:rPr lang="en-IN" sz="1600" u="none" strike="noStrike" dirty="0">
                          <a:effectLst/>
                        </a:rPr>
                        <a:t> </a:t>
                      </a:r>
                      <a:r>
                        <a:rPr lang="en-IN" sz="1600" u="none" strike="noStrike" dirty="0" err="1">
                          <a:effectLst/>
                        </a:rPr>
                        <a:t>Dayal</a:t>
                      </a:r>
                      <a:r>
                        <a:rPr lang="en-IN" sz="1600" u="none" strike="noStrike" dirty="0">
                          <a:effectLst/>
                        </a:rPr>
                        <a:t> Health Card, JSY, </a:t>
                      </a:r>
                      <a:r>
                        <a:rPr lang="en-IN" sz="1600" u="none" strike="noStrike" dirty="0" err="1">
                          <a:effectLst/>
                        </a:rPr>
                        <a:t>Chiranjeevi</a:t>
                      </a:r>
                      <a:r>
                        <a:rPr lang="en-IN" sz="1600" u="none" strike="noStrike" dirty="0">
                          <a:effectLst/>
                        </a:rPr>
                        <a:t> </a:t>
                      </a:r>
                      <a:r>
                        <a:rPr lang="en-IN" sz="1600" u="none" strike="noStrike" dirty="0" err="1">
                          <a:effectLst/>
                        </a:rPr>
                        <a:t>Yojna</a:t>
                      </a:r>
                      <a:r>
                        <a:rPr lang="en-IN" sz="1600" u="none" strike="noStrike" dirty="0">
                          <a:effectLst/>
                        </a:rPr>
                        <a:t>, ICDS, RBSY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RSBY, </a:t>
                      </a:r>
                      <a:r>
                        <a:rPr lang="en-IN" sz="1600" u="none" strike="noStrike" dirty="0" err="1">
                          <a:effectLst/>
                        </a:rPr>
                        <a:t>Deen</a:t>
                      </a:r>
                      <a:r>
                        <a:rPr lang="en-IN" sz="1600" u="none" strike="noStrike" dirty="0">
                          <a:effectLst/>
                        </a:rPr>
                        <a:t> </a:t>
                      </a:r>
                      <a:r>
                        <a:rPr lang="en-IN" sz="1600" u="none" strike="noStrike" dirty="0" err="1">
                          <a:effectLst/>
                        </a:rPr>
                        <a:t>Dayal</a:t>
                      </a:r>
                      <a:r>
                        <a:rPr lang="en-IN" sz="1600" u="none" strike="noStrike" dirty="0">
                          <a:effectLst/>
                        </a:rPr>
                        <a:t> Health Card, JSY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19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Social Security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Widow, Old Age, Disable Pension, IAY, NREGA, NFSA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Widow, Old Age, Disable Pension, NREGA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099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Education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Scholarship, </a:t>
                      </a:r>
                      <a:r>
                        <a:rPr lang="en-IN" sz="1600" u="none" strike="noStrike" dirty="0" err="1">
                          <a:effectLst/>
                        </a:rPr>
                        <a:t>Ladli</a:t>
                      </a:r>
                      <a:r>
                        <a:rPr lang="en-IN" sz="1600" u="none" strike="noStrike" dirty="0">
                          <a:effectLst/>
                        </a:rPr>
                        <a:t> </a:t>
                      </a:r>
                      <a:r>
                        <a:rPr lang="en-IN" sz="1600" u="none" strike="noStrike" dirty="0" err="1">
                          <a:effectLst/>
                        </a:rPr>
                        <a:t>Laxmi</a:t>
                      </a:r>
                      <a:r>
                        <a:rPr lang="en-IN" sz="1600" u="none" strike="noStrike" dirty="0">
                          <a:effectLst/>
                        </a:rPr>
                        <a:t> </a:t>
                      </a:r>
                      <a:r>
                        <a:rPr lang="en-IN" sz="1600" u="none" strike="noStrike" dirty="0" err="1">
                          <a:effectLst/>
                        </a:rPr>
                        <a:t>Yojana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None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19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Livelihood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Agriculture Input Supply, Tribal Sub-Plan, BRGF, NRLM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Agriculture Input Supply, Farmers training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818332"/>
              </p:ext>
            </p:extLst>
          </p:nvPr>
        </p:nvGraphicFramePr>
        <p:xfrm>
          <a:off x="3962400" y="1371600"/>
          <a:ext cx="4800599" cy="2154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9829"/>
                <a:gridCol w="1285952"/>
                <a:gridCol w="1624818"/>
              </a:tblGrid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Groups/Scheme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Plan to Reach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u="none" strike="noStrike" dirty="0">
                          <a:effectLst/>
                        </a:rPr>
                        <a:t>Reached in year I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Widow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2273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u="none" strike="noStrike" dirty="0">
                          <a:effectLst/>
                        </a:rPr>
                        <a:t>217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Old Age Persons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5358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u="none" strike="noStrike" dirty="0">
                          <a:effectLst/>
                        </a:rPr>
                        <a:t>104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 err="1">
                          <a:effectLst/>
                        </a:rPr>
                        <a:t>PwD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1824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u="none" strike="noStrike" dirty="0">
                          <a:effectLst/>
                        </a:rPr>
                        <a:t>249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Landless Families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1186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u="none" strike="noStrike" dirty="0">
                          <a:effectLst/>
                        </a:rPr>
                        <a:t>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PTG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235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u="none" strike="noStrike" dirty="0">
                          <a:effectLst/>
                        </a:rPr>
                        <a:t>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 smtClean="0">
                          <a:effectLst/>
                        </a:rPr>
                        <a:t>Farmers/BPL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u="none" strike="noStrike">
                          <a:effectLst/>
                        </a:rPr>
                        <a:t>20000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13413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Total</a:t>
                      </a:r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30876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14096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45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665"/>
            <a:ext cx="8229600" cy="1143000"/>
          </a:xfrm>
        </p:spPr>
        <p:txBody>
          <a:bodyPr>
            <a:normAutofit/>
          </a:bodyPr>
          <a:lstStyle/>
          <a:p>
            <a:r>
              <a:rPr lang="en-IN" dirty="0" smtClean="0"/>
              <a:t>Results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3000" dirty="0" smtClean="0"/>
              <a:t>Very good collaboration with local government and PRI – PRI members workshop attended by </a:t>
            </a:r>
            <a:r>
              <a:rPr lang="en-US" altLang="en-US" sz="3000" dirty="0" err="1" smtClean="0"/>
              <a:t>govt</a:t>
            </a:r>
            <a:r>
              <a:rPr lang="en-US" altLang="en-US" sz="3000" dirty="0" smtClean="0"/>
              <a:t> officials and elected representatives</a:t>
            </a:r>
          </a:p>
          <a:p>
            <a:pPr>
              <a:lnSpc>
                <a:spcPct val="90000"/>
              </a:lnSpc>
            </a:pPr>
            <a:endParaRPr lang="en-US" altLang="en-US" sz="3000" dirty="0" smtClean="0"/>
          </a:p>
          <a:p>
            <a:pPr>
              <a:lnSpc>
                <a:spcPct val="90000"/>
              </a:lnSpc>
            </a:pPr>
            <a:r>
              <a:rPr lang="en-US" altLang="en-US" sz="3000" dirty="0" smtClean="0"/>
              <a:t>Establishment </a:t>
            </a:r>
            <a:r>
              <a:rPr lang="en-US" altLang="en-US" sz="3000" dirty="0"/>
              <a:t>of </a:t>
            </a:r>
            <a:r>
              <a:rPr lang="en-US" altLang="en-US" sz="3000" dirty="0" smtClean="0"/>
              <a:t>8 </a:t>
            </a:r>
            <a:r>
              <a:rPr lang="en-US" altLang="en-US" sz="3000" dirty="0" err="1"/>
              <a:t>Nagrik</a:t>
            </a:r>
            <a:r>
              <a:rPr lang="en-US" altLang="en-US" sz="3000" dirty="0"/>
              <a:t> Soochna Kendra out of which </a:t>
            </a:r>
            <a:r>
              <a:rPr lang="en-US" altLang="en-US" sz="3000" dirty="0" smtClean="0"/>
              <a:t>2 are based in panchayat office</a:t>
            </a:r>
          </a:p>
          <a:p>
            <a:pPr>
              <a:lnSpc>
                <a:spcPct val="90000"/>
              </a:lnSpc>
            </a:pPr>
            <a:endParaRPr lang="en-US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Launch </a:t>
            </a:r>
            <a:r>
              <a:rPr lang="en-US" altLang="en-US" sz="2800" dirty="0"/>
              <a:t>of “</a:t>
            </a:r>
            <a:r>
              <a:rPr lang="en-US" altLang="en-US" sz="2800" dirty="0" err="1"/>
              <a:t>Kaay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Tumaan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Khabar</a:t>
            </a:r>
            <a:r>
              <a:rPr lang="en-US" altLang="en-US" sz="2800" dirty="0"/>
              <a:t> Hai” </a:t>
            </a:r>
            <a:r>
              <a:rPr lang="en-US" altLang="en-US" sz="2800" dirty="0" err="1"/>
              <a:t>mobiel</a:t>
            </a:r>
            <a:r>
              <a:rPr lang="en-US" altLang="en-US" sz="2800" dirty="0"/>
              <a:t> voice messaging services (VMS) – broadcasting twice in a week – reaching to 1562 persons</a:t>
            </a:r>
          </a:p>
          <a:p>
            <a:pPr>
              <a:lnSpc>
                <a:spcPct val="90000"/>
              </a:lnSpc>
            </a:pPr>
            <a:endParaRPr lang="en-US" altLang="en-US" sz="2800" dirty="0" smtClean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Increased </a:t>
            </a:r>
            <a:r>
              <a:rPr lang="en-US" altLang="en-US" sz="2800" dirty="0"/>
              <a:t>participation in gram </a:t>
            </a:r>
            <a:r>
              <a:rPr lang="en-US" altLang="en-US" sz="2800" dirty="0" err="1"/>
              <a:t>sabha</a:t>
            </a:r>
            <a:r>
              <a:rPr lang="en-US" altLang="en-US" sz="2800" dirty="0"/>
              <a:t> and polio campaign due to </a:t>
            </a:r>
            <a:r>
              <a:rPr lang="en-US" altLang="en-US" sz="2800" dirty="0" smtClean="0"/>
              <a:t>VMS</a:t>
            </a:r>
            <a:endParaRPr lang="en-US" altLang="en-US" sz="3000" dirty="0"/>
          </a:p>
          <a:p>
            <a:pPr marL="0" indent="0">
              <a:lnSpc>
                <a:spcPct val="90000"/>
              </a:lnSpc>
              <a:buNone/>
            </a:pPr>
            <a:endParaRPr lang="en-US" altLang="en-US" sz="3000" dirty="0"/>
          </a:p>
          <a:p>
            <a:pPr marL="0" indent="0">
              <a:lnSpc>
                <a:spcPct val="90000"/>
              </a:lnSpc>
              <a:buNone/>
            </a:pPr>
            <a:endParaRPr lang="en-US" altLang="en-US" sz="2000" dirty="0"/>
          </a:p>
          <a:p>
            <a:pPr marL="0" indent="0">
              <a:lnSpc>
                <a:spcPct val="90000"/>
              </a:lnSpc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4262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IN" dirty="0" smtClean="0"/>
              <a:t>Results….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Support to widows in accessing land on their names – 217 women got land on their names</a:t>
            </a:r>
          </a:p>
          <a:p>
            <a:endParaRPr lang="en-IN" dirty="0" smtClean="0"/>
          </a:p>
          <a:p>
            <a:r>
              <a:rPr lang="en-IN" dirty="0" smtClean="0"/>
              <a:t>335 </a:t>
            </a:r>
            <a:r>
              <a:rPr lang="en-IN" dirty="0"/>
              <a:t>Women farmers supported in accessing agriculture schemes</a:t>
            </a:r>
          </a:p>
          <a:p>
            <a:pPr>
              <a:lnSpc>
                <a:spcPct val="90000"/>
              </a:lnSpc>
            </a:pP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More </a:t>
            </a:r>
            <a:r>
              <a:rPr lang="en-US" altLang="en-US" dirty="0"/>
              <a:t>than 10000 persons got information's about government schemes and services through different mediums</a:t>
            </a:r>
          </a:p>
          <a:p>
            <a:pPr>
              <a:lnSpc>
                <a:spcPct val="90000"/>
              </a:lnSpc>
            </a:pP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More </a:t>
            </a:r>
            <a:r>
              <a:rPr lang="en-US" altLang="en-US" dirty="0"/>
              <a:t>than 1200 persons received support from NSK in getting basic records or benefit of schemes</a:t>
            </a:r>
            <a:r>
              <a:rPr lang="en-US" altLang="en-US" dirty="0" smtClean="0"/>
              <a:t>.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22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Results….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Significant change in participation level in gram </a:t>
            </a:r>
            <a:r>
              <a:rPr lang="en-IN" dirty="0" err="1" smtClean="0"/>
              <a:t>sabha</a:t>
            </a:r>
            <a:r>
              <a:rPr lang="en-IN" dirty="0" smtClean="0"/>
              <a:t>– over three </a:t>
            </a:r>
            <a:r>
              <a:rPr lang="en-IN" dirty="0"/>
              <a:t>rounds of gram </a:t>
            </a:r>
            <a:r>
              <a:rPr lang="en-IN" dirty="0" err="1" smtClean="0"/>
              <a:t>sabha</a:t>
            </a:r>
            <a:r>
              <a:rPr lang="en-IN" dirty="0" smtClean="0"/>
              <a:t> in last year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Improved </a:t>
            </a:r>
            <a:r>
              <a:rPr lang="en-IN" dirty="0"/>
              <a:t>participation and registering of demands/issues to gram </a:t>
            </a:r>
            <a:r>
              <a:rPr lang="en-IN" dirty="0" err="1"/>
              <a:t>sabha</a:t>
            </a:r>
            <a:r>
              <a:rPr lang="en-IN" dirty="0"/>
              <a:t> by women through awareness and </a:t>
            </a:r>
            <a:r>
              <a:rPr lang="en-IN" dirty="0" err="1"/>
              <a:t>mahila</a:t>
            </a:r>
            <a:r>
              <a:rPr lang="en-IN" dirty="0"/>
              <a:t> </a:t>
            </a:r>
            <a:r>
              <a:rPr lang="en-IN" dirty="0" err="1"/>
              <a:t>sabha</a:t>
            </a:r>
            <a:r>
              <a:rPr lang="en-IN" dirty="0"/>
              <a:t> </a:t>
            </a:r>
          </a:p>
          <a:p>
            <a:endParaRPr lang="en-IN" altLang="en-US" dirty="0" smtClean="0"/>
          </a:p>
          <a:p>
            <a:r>
              <a:rPr lang="en-IN" altLang="en-US" dirty="0" smtClean="0"/>
              <a:t>Successful Training, awareness </a:t>
            </a:r>
            <a:r>
              <a:rPr lang="en-IN" altLang="en-US" dirty="0"/>
              <a:t>and planning support to GP in </a:t>
            </a:r>
            <a:r>
              <a:rPr lang="en-IN" altLang="en-US" dirty="0" err="1" smtClean="0"/>
              <a:t>meghraj</a:t>
            </a:r>
            <a:r>
              <a:rPr lang="en-IN" altLang="en-US" dirty="0" smtClean="0"/>
              <a:t>, </a:t>
            </a:r>
            <a:r>
              <a:rPr lang="en-IN" altLang="en-US" dirty="0" err="1" smtClean="0"/>
              <a:t>Sagabara</a:t>
            </a:r>
            <a:r>
              <a:rPr lang="en-IN" altLang="en-US" dirty="0" smtClean="0"/>
              <a:t>, </a:t>
            </a:r>
            <a:r>
              <a:rPr lang="en-IN" altLang="en-US" dirty="0" err="1" smtClean="0"/>
              <a:t>D.pada</a:t>
            </a:r>
            <a:r>
              <a:rPr lang="en-IN" altLang="en-US" dirty="0" smtClean="0"/>
              <a:t> </a:t>
            </a:r>
            <a:r>
              <a:rPr lang="en-IN" altLang="en-US" dirty="0"/>
              <a:t>- good collaboration with panchayats and government – more than </a:t>
            </a:r>
            <a:r>
              <a:rPr lang="en-IN" altLang="en-US" b="1" dirty="0"/>
              <a:t>13000 persons got employment</a:t>
            </a:r>
            <a:endParaRPr lang="en-IN" altLang="en-US" dirty="0"/>
          </a:p>
          <a:p>
            <a:endParaRPr lang="en-IN" altLang="en-US" b="1" dirty="0" smtClean="0"/>
          </a:p>
          <a:p>
            <a:r>
              <a:rPr lang="en-IN" altLang="en-US" b="1" dirty="0" smtClean="0"/>
              <a:t>3 </a:t>
            </a:r>
            <a:r>
              <a:rPr lang="en-IN" altLang="en-US" b="1" dirty="0"/>
              <a:t>medical certification camps for </a:t>
            </a:r>
            <a:r>
              <a:rPr lang="en-IN" altLang="en-US" b="1" dirty="0" smtClean="0"/>
              <a:t>disable in </a:t>
            </a:r>
            <a:r>
              <a:rPr lang="en-IN" altLang="en-US" dirty="0" smtClean="0"/>
              <a:t>collaboration with health </a:t>
            </a:r>
            <a:r>
              <a:rPr lang="en-IN" altLang="en-US" dirty="0" err="1" smtClean="0"/>
              <a:t>deptt</a:t>
            </a:r>
            <a:r>
              <a:rPr lang="en-IN" altLang="en-US" dirty="0" smtClean="0"/>
              <a:t> - </a:t>
            </a:r>
            <a:r>
              <a:rPr lang="en-IN" altLang="en-US" dirty="0"/>
              <a:t>mobilisation of more than 800 </a:t>
            </a:r>
            <a:r>
              <a:rPr lang="en-IN" altLang="en-US" dirty="0" err="1" smtClean="0"/>
              <a:t>PwD</a:t>
            </a:r>
            <a:r>
              <a:rPr lang="en-IN" altLang="en-US" dirty="0" smtClean="0"/>
              <a:t> </a:t>
            </a:r>
            <a:r>
              <a:rPr lang="en-IN" altLang="en-US" dirty="0"/>
              <a:t>in </a:t>
            </a:r>
            <a:r>
              <a:rPr lang="en-IN" altLang="en-US" dirty="0" err="1"/>
              <a:t>sagbara</a:t>
            </a:r>
            <a:r>
              <a:rPr lang="en-IN" altLang="en-US" dirty="0"/>
              <a:t> and </a:t>
            </a:r>
            <a:r>
              <a:rPr lang="en-IN" altLang="en-US" dirty="0" err="1"/>
              <a:t>dpada</a:t>
            </a:r>
            <a:r>
              <a:rPr lang="en-IN" altLang="en-US" dirty="0"/>
              <a:t> blocks - AKRSPI team invited at district level for </a:t>
            </a:r>
            <a:r>
              <a:rPr lang="en-IN" altLang="en-US" b="1" dirty="0"/>
              <a:t>district ability team </a:t>
            </a:r>
            <a:r>
              <a:rPr lang="en-IN" altLang="en-US" dirty="0"/>
              <a:t>headed by collector Narmada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1617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14400"/>
          </a:xfrm>
        </p:spPr>
        <p:txBody>
          <a:bodyPr/>
          <a:lstStyle/>
          <a:p>
            <a:r>
              <a:rPr lang="en-IN" dirty="0" smtClean="0"/>
              <a:t>Challenges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To equip our teams for information and procedures – so many schemes, periodic change in eligibility/process</a:t>
            </a:r>
          </a:p>
          <a:p>
            <a:endParaRPr lang="en-IN" dirty="0" smtClean="0"/>
          </a:p>
          <a:p>
            <a:r>
              <a:rPr lang="en-IN" dirty="0" smtClean="0"/>
              <a:t>System of tracking at PRI level – for each beneficiary from application to availing benefits</a:t>
            </a:r>
          </a:p>
          <a:p>
            <a:endParaRPr lang="en-IN" dirty="0" smtClean="0"/>
          </a:p>
          <a:p>
            <a:r>
              <a:rPr lang="en-IN" dirty="0" smtClean="0"/>
              <a:t>Delayed payments in major social security schemes and NREGA</a:t>
            </a:r>
          </a:p>
          <a:p>
            <a:endParaRPr lang="en-IN" dirty="0" smtClean="0"/>
          </a:p>
          <a:p>
            <a:r>
              <a:rPr lang="en-IN" dirty="0" smtClean="0"/>
              <a:t>State </a:t>
            </a:r>
            <a:r>
              <a:rPr lang="en-IN" dirty="0" err="1" smtClean="0"/>
              <a:t>govt</a:t>
            </a:r>
            <a:r>
              <a:rPr lang="en-IN" dirty="0" smtClean="0"/>
              <a:t> has not approved new BPL list as per SECCS-2011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377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Visibility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470114"/>
              </p:ext>
            </p:extLst>
          </p:nvPr>
        </p:nvGraphicFramePr>
        <p:xfrm>
          <a:off x="457200" y="1523998"/>
          <a:ext cx="8229600" cy="4876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2807"/>
                <a:gridCol w="2582510"/>
                <a:gridCol w="1652807"/>
                <a:gridCol w="2341476"/>
              </a:tblGrid>
              <a:tr h="54335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Type of activity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Description (purpose of activity) / Date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Target Audience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u="none" strike="noStrike" dirty="0">
                          <a:effectLst/>
                        </a:rPr>
                        <a:t>Impact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38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Workshop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Project introductory workshop with PRI members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PRI  members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Orientation of PRI members about the </a:t>
                      </a:r>
                      <a:r>
                        <a:rPr lang="en-IN" sz="1600" u="none" strike="noStrike" dirty="0" smtClean="0">
                          <a:effectLst/>
                        </a:rPr>
                        <a:t>project, </a:t>
                      </a:r>
                      <a:r>
                        <a:rPr lang="en-IN" sz="1600" u="none" strike="noStrike" dirty="0">
                          <a:effectLst/>
                        </a:rPr>
                        <a:t>rapport building with PRI members and </a:t>
                      </a:r>
                      <a:r>
                        <a:rPr lang="en-IN" sz="1600" u="none" strike="noStrike" dirty="0" err="1">
                          <a:effectLst/>
                        </a:rPr>
                        <a:t>sarpanch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31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Workshop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Wokrshop with women's federation with government officials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Women members of federation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Awareness about government schemes - particularly </a:t>
                      </a:r>
                      <a:r>
                        <a:rPr lang="en-IN" sz="1600" u="none" strike="noStrike" dirty="0" smtClean="0">
                          <a:effectLst/>
                        </a:rPr>
                        <a:t>sanitation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38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Workshop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Awareness camp was held on world disability day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Disable persons and community leaders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Awareness about provisions related to </a:t>
                      </a:r>
                      <a:r>
                        <a:rPr lang="en-IN" sz="1600" u="none" strike="noStrike" dirty="0" smtClean="0">
                          <a:effectLst/>
                        </a:rPr>
                        <a:t>disable </a:t>
                      </a:r>
                      <a:r>
                        <a:rPr lang="en-IN" sz="1600" u="none" strike="noStrike" dirty="0">
                          <a:effectLst/>
                        </a:rPr>
                        <a:t>persons and how to access the same was created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438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Voice Messaging Service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Scheme and Services related information broadcasting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Community members</a:t>
                      </a:r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People started accessing schemes and services and improvement in attendance in gram </a:t>
                      </a:r>
                      <a:r>
                        <a:rPr lang="en-IN" sz="1600" u="none" strike="noStrike" dirty="0" err="1">
                          <a:effectLst/>
                        </a:rPr>
                        <a:t>sabha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08" marR="8608" marT="860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18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6871"/>
            <a:ext cx="8229600" cy="798871"/>
          </a:xfrm>
        </p:spPr>
        <p:txBody>
          <a:bodyPr/>
          <a:lstStyle/>
          <a:p>
            <a:r>
              <a:rPr lang="en-IN" dirty="0" smtClean="0"/>
              <a:t>Finance and Contract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992644"/>
              </p:ext>
            </p:extLst>
          </p:nvPr>
        </p:nvGraphicFramePr>
        <p:xfrm>
          <a:off x="0" y="735807"/>
          <a:ext cx="9144000" cy="6122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1737"/>
                <a:gridCol w="2512989"/>
                <a:gridCol w="2179095"/>
                <a:gridCol w="1640179"/>
              </a:tblGrid>
              <a:tr h="2486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Total cost of the project: 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u="none" strike="noStrike">
                          <a:effectLst/>
                        </a:rPr>
                        <a:t>11,13,967.00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EUR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486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EC contribution: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u="none" strike="noStrike" dirty="0">
                          <a:effectLst/>
                        </a:rPr>
                        <a:t>10,00,000.00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89.77%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EU share (%)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48602"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u="none" strike="noStrike" dirty="0">
                          <a:effectLst/>
                        </a:rPr>
                        <a:t>Start date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01/03/2014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Duration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48602"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u="none" strike="noStrike" dirty="0">
                          <a:effectLst/>
                        </a:rPr>
                        <a:t>End date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28/02/2019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>
                          <a:effectLst/>
                        </a:rPr>
                        <a:t>60 months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7113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u="none" strike="noStrike" dirty="0">
                          <a:effectLst/>
                        </a:rPr>
                        <a:t>Costs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 smtClean="0">
                          <a:effectLst/>
                        </a:rPr>
                        <a:t>All years</a:t>
                      </a:r>
                      <a:endParaRPr lang="en-IN" sz="1600" b="1" i="0" u="none" strike="noStrike" dirty="0" smtClean="0"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en-IN" sz="1600" u="none" strike="noStrike" dirty="0" smtClean="0">
                          <a:effectLst/>
                        </a:rPr>
                        <a:t>Contract </a:t>
                      </a:r>
                      <a:r>
                        <a:rPr lang="en-IN" sz="1600" u="none" strike="noStrike" dirty="0">
                          <a:effectLst/>
                        </a:rPr>
                        <a:t>Budget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u="none" strike="noStrike" dirty="0">
                          <a:effectLst/>
                        </a:rPr>
                        <a:t>Actual </a:t>
                      </a:r>
                      <a:r>
                        <a:rPr lang="en-IN" sz="1600" u="none" strike="noStrike" dirty="0" smtClean="0">
                          <a:effectLst/>
                        </a:rPr>
                        <a:t>expenditures end of Year 1</a:t>
                      </a:r>
                      <a:endParaRPr lang="en-IN" sz="1600" b="1" i="0" u="none" strike="noStrike" dirty="0" smtClean="0">
                        <a:effectLst/>
                        <a:latin typeface="Arial"/>
                      </a:endParaRPr>
                    </a:p>
                    <a:p>
                      <a:pPr algn="ctr" fontAlgn="ctr"/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u="none" strike="noStrike" dirty="0">
                          <a:effectLst/>
                        </a:rPr>
                        <a:t>Balance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1. Human Resources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3,84,289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6,332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3,77,957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2. Travel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                 55,165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            2,844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52,321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 dirty="0">
                          <a:effectLst/>
                        </a:rPr>
                        <a:t>3. Equipment and supplies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   84,290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1,768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82,522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4. Local office /Action costs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   83,520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2,953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80,567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5. Other costs, services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2,00,753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1,572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1,99,181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6. Other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1,83,498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1,908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1,81,590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8785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u="none" strike="noStrike">
                          <a:effectLst/>
                        </a:rPr>
                        <a:t>7.  Subtotal direct costs of the Action (1-6)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9,91,515 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17,377 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9,74,138 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8. Contengency reserve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     49,576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 smtClean="0">
                          <a:effectLst/>
                        </a:rPr>
                        <a:t>                                0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</a:t>
                      </a:r>
                      <a:r>
                        <a:rPr lang="en-IN" sz="1600" u="none" strike="noStrike" dirty="0" smtClean="0">
                          <a:effectLst/>
                        </a:rPr>
                        <a:t> 49,576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9. Total direct eligible costs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10,41,091 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18,246 </a:t>
                      </a:r>
                      <a:endParaRPr lang="en-IN" sz="1600" b="1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10,22,845 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19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10.Administrative costs (max 7%)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                 72,876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>
                          <a:effectLst/>
                        </a:rPr>
                        <a:t>                             1,277 </a:t>
                      </a:r>
                      <a:endParaRPr lang="en-IN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71,599 </a:t>
                      </a:r>
                      <a:endParaRPr lang="en-IN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0240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Total eligible costs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            11,13,967 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               </a:t>
                      </a:r>
                      <a:r>
                        <a:rPr lang="en-IN" sz="1600" u="none" strike="noStrike" dirty="0" smtClean="0">
                          <a:effectLst/>
                        </a:rPr>
                        <a:t>18,593 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u="none" strike="noStrike" dirty="0">
                          <a:effectLst/>
                        </a:rPr>
                        <a:t>            </a:t>
                      </a:r>
                      <a:r>
                        <a:rPr lang="en-IN" sz="1600" u="none" strike="noStrike" dirty="0" smtClean="0">
                          <a:effectLst/>
                        </a:rPr>
                        <a:t>10,95,374</a:t>
                      </a:r>
                      <a:endParaRPr lang="en-IN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7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832</Words>
  <Application>Microsoft Office PowerPoint</Application>
  <PresentationFormat>On-screen Show (4:3)</PresentationFormat>
  <Paragraphs>200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Introduction</vt:lpstr>
      <vt:lpstr>Schemes and Populations</vt:lpstr>
      <vt:lpstr>Results</vt:lpstr>
      <vt:lpstr>Results….</vt:lpstr>
      <vt:lpstr>Results….</vt:lpstr>
      <vt:lpstr>Challenges</vt:lpstr>
      <vt:lpstr>Visibility</vt:lpstr>
      <vt:lpstr>Finance and Contract</vt:lpstr>
      <vt:lpstr>Finance..</vt:lpstr>
      <vt:lpstr>Collaborations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Grameen Sushashn Pariyojan</dc:title>
  <dc:creator>Govind Desai</dc:creator>
  <cp:lastModifiedBy>Govind Desai</cp:lastModifiedBy>
  <cp:revision>91</cp:revision>
  <dcterms:created xsi:type="dcterms:W3CDTF">2006-08-16T00:00:00Z</dcterms:created>
  <dcterms:modified xsi:type="dcterms:W3CDTF">2015-06-08T06:53:05Z</dcterms:modified>
</cp:coreProperties>
</file>