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64" r:id="rId3"/>
    <p:sldId id="257" r:id="rId4"/>
    <p:sldId id="258" r:id="rId5"/>
    <p:sldId id="259" r:id="rId6"/>
    <p:sldId id="260" r:id="rId7"/>
    <p:sldId id="265" r:id="rId8"/>
    <p:sldId id="261"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Shubhra%20Ji\presentaion\grah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Shubhra%20Ji\presentaion\grah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IN"/>
  <c:chart>
    <c:title>
      <c:tx>
        <c:rich>
          <a:bodyPr/>
          <a:lstStyle/>
          <a:p>
            <a:pPr algn="just">
              <a:defRPr lang="en-US"/>
            </a:pPr>
            <a:r>
              <a:rPr lang="en-US" sz="1600" b="1" i="0" u="none" strike="noStrike" baseline="0" dirty="0" smtClean="0"/>
              <a:t>Percentage of toilets planned for construction in the 5 blocks as per Household Survey in 10 villages conducted by the team (Total number of toilets planned for construction – 3032) </a:t>
            </a:r>
            <a:endParaRPr lang="en-US" sz="1600" dirty="0"/>
          </a:p>
        </c:rich>
      </c:tx>
      <c:layout>
        <c:manualLayout>
          <c:xMode val="edge"/>
          <c:yMode val="edge"/>
          <c:x val="0.11675007785043823"/>
          <c:y val="2.4531021279212282E-2"/>
        </c:manualLayout>
      </c:layout>
    </c:title>
    <c:plotArea>
      <c:layout>
        <c:manualLayout>
          <c:layoutTarget val="inner"/>
          <c:xMode val="edge"/>
          <c:yMode val="edge"/>
          <c:x val="0.20046645235287947"/>
          <c:y val="0.42448603882837138"/>
          <c:w val="0.39395792296923254"/>
          <c:h val="0.55663737515957912"/>
        </c:manualLayout>
      </c:layout>
      <c:pieChart>
        <c:varyColors val="1"/>
        <c:ser>
          <c:idx val="0"/>
          <c:order val="0"/>
          <c:tx>
            <c:strRef>
              <c:f>Sheet1!#REF!</c:f>
              <c:strCache>
                <c:ptCount val="1"/>
                <c:pt idx="0">
                  <c:v>#REF!</c:v>
                </c:pt>
              </c:strCache>
            </c:strRef>
          </c:tx>
          <c:dLbls>
            <c:spPr>
              <a:noFill/>
              <a:ln>
                <a:noFill/>
              </a:ln>
              <a:effectLst/>
            </c:spPr>
            <c:txPr>
              <a:bodyPr/>
              <a:lstStyle/>
              <a:p>
                <a:pPr>
                  <a:defRPr lang="en-US" sz="1600" baseline="0"/>
                </a:pPr>
                <a:endParaRPr lang="en-US"/>
              </a:p>
            </c:txPr>
            <c:showPercent val="1"/>
            <c:extLst>
              <c:ext xmlns:c15="http://schemas.microsoft.com/office/drawing/2012/chart" uri="{CE6537A1-D6FC-4f65-9D91-7224C49458BB}">
                <c15:layout/>
              </c:ext>
            </c:extLst>
          </c:dLbls>
          <c:cat>
            <c:strRef>
              <c:f>Sheet1!$A$2:$A$6</c:f>
              <c:strCache>
                <c:ptCount val="5"/>
                <c:pt idx="0">
                  <c:v>Kahalgaon</c:v>
                </c:pt>
                <c:pt idx="1">
                  <c:v>Shahkund</c:v>
                </c:pt>
                <c:pt idx="2">
                  <c:v>Pirpainti</c:v>
                </c:pt>
                <c:pt idx="3">
                  <c:v>Sanhoulla</c:v>
                </c:pt>
                <c:pt idx="4">
                  <c:v>Jagdishpur</c:v>
                </c:pt>
              </c:strCache>
            </c:strRef>
          </c:cat>
          <c:val>
            <c:numRef>
              <c:f>Sheet1!$B$2:$B$6</c:f>
              <c:numCache>
                <c:formatCode>General</c:formatCode>
                <c:ptCount val="5"/>
                <c:pt idx="0">
                  <c:v>26</c:v>
                </c:pt>
                <c:pt idx="1">
                  <c:v>21</c:v>
                </c:pt>
                <c:pt idx="2">
                  <c:v>43</c:v>
                </c:pt>
                <c:pt idx="3">
                  <c:v>6</c:v>
                </c:pt>
                <c:pt idx="4">
                  <c:v>4</c:v>
                </c:pt>
              </c:numCache>
            </c:numRef>
          </c:val>
        </c:ser>
        <c:ser>
          <c:idx val="1"/>
          <c:order val="1"/>
          <c:tx>
            <c:strRef>
              <c:f>Sheet1!#REF!</c:f>
              <c:strCache>
                <c:ptCount val="1"/>
                <c:pt idx="0">
                  <c:v>#REF!</c:v>
                </c:pt>
              </c:strCache>
            </c:strRef>
          </c:tx>
          <c:dLbls>
            <c:spPr>
              <a:noFill/>
              <a:ln>
                <a:noFill/>
              </a:ln>
              <a:effectLst/>
            </c:spPr>
            <c:txPr>
              <a:bodyPr/>
              <a:lstStyle/>
              <a:p>
                <a:pPr>
                  <a:defRPr lang="en-US"/>
                </a:pPr>
                <a:endParaRPr lang="en-US"/>
              </a:p>
            </c:txPr>
            <c:showPercent val="1"/>
            <c:extLst>
              <c:ext xmlns:c15="http://schemas.microsoft.com/office/drawing/2012/chart" uri="{CE6537A1-D6FC-4f65-9D91-7224C49458BB}"/>
            </c:extLst>
          </c:dLbls>
          <c:cat>
            <c:strRef>
              <c:f>Sheet1!$A$2:$A$6</c:f>
              <c:strCache>
                <c:ptCount val="5"/>
                <c:pt idx="0">
                  <c:v>Kahalgaon</c:v>
                </c:pt>
                <c:pt idx="1">
                  <c:v>Shahkund</c:v>
                </c:pt>
                <c:pt idx="2">
                  <c:v>Pirpainti</c:v>
                </c:pt>
                <c:pt idx="3">
                  <c:v>Sanhoulla</c:v>
                </c:pt>
                <c:pt idx="4">
                  <c:v>Jagdishpur</c:v>
                </c:pt>
              </c:strCache>
            </c:strRef>
          </c:cat>
          <c:val>
            <c:numRef>
              <c:f>Sheet1!$C$2:$C$6</c:f>
              <c:numCache>
                <c:formatCode>General</c:formatCode>
                <c:ptCount val="5"/>
              </c:numCache>
            </c:numRef>
          </c:val>
        </c:ser>
        <c:dLbls>
          <c:showPercent val="1"/>
        </c:dLbls>
        <c:firstSliceAng val="0"/>
      </c:pieChart>
    </c:plotArea>
    <c:legend>
      <c:legendPos val="r"/>
      <c:legendEntry>
        <c:idx val="0"/>
        <c:txPr>
          <a:bodyPr/>
          <a:lstStyle/>
          <a:p>
            <a:pPr>
              <a:defRPr sz="1600" baseline="0"/>
            </a:pPr>
            <a:endParaRPr lang="en-US"/>
          </a:p>
        </c:txPr>
      </c:legendEntry>
      <c:legendEntry>
        <c:idx val="1"/>
        <c:txPr>
          <a:bodyPr/>
          <a:lstStyle/>
          <a:p>
            <a:pPr>
              <a:defRPr sz="1600" baseline="0"/>
            </a:pPr>
            <a:endParaRPr lang="en-US"/>
          </a:p>
        </c:txPr>
      </c:legendEntry>
      <c:legendEntry>
        <c:idx val="2"/>
        <c:txPr>
          <a:bodyPr/>
          <a:lstStyle/>
          <a:p>
            <a:pPr>
              <a:defRPr sz="1600" baseline="0"/>
            </a:pPr>
            <a:endParaRPr lang="en-US"/>
          </a:p>
        </c:txPr>
      </c:legendEntry>
      <c:legendEntry>
        <c:idx val="3"/>
        <c:txPr>
          <a:bodyPr/>
          <a:lstStyle/>
          <a:p>
            <a:pPr>
              <a:defRPr sz="1600" baseline="0"/>
            </a:pPr>
            <a:endParaRPr lang="en-US"/>
          </a:p>
        </c:txPr>
      </c:legendEntry>
      <c:legendEntry>
        <c:idx val="4"/>
        <c:txPr>
          <a:bodyPr/>
          <a:lstStyle/>
          <a:p>
            <a:pPr>
              <a:defRPr sz="1600" baseline="0"/>
            </a:pPr>
            <a:endParaRPr lang="en-US"/>
          </a:p>
        </c:txPr>
      </c:legendEntry>
      <c:layout>
        <c:manualLayout>
          <c:xMode val="edge"/>
          <c:yMode val="edge"/>
          <c:x val="0.6170432891647587"/>
          <c:y val="0.46087591502811076"/>
          <c:w val="0.28608404246873326"/>
          <c:h val="0.49612965495107952"/>
        </c:manualLayout>
      </c:layout>
      <c:txPr>
        <a:bodyPr/>
        <a:lstStyle/>
        <a:p>
          <a:pPr>
            <a:defRPr lang="en-US" sz="1600" baseline="0"/>
          </a:pPr>
          <a:endParaRPr lang="en-US"/>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IN"/>
  <c:chart>
    <c:title>
      <c:tx>
        <c:rich>
          <a:bodyPr/>
          <a:lstStyle/>
          <a:p>
            <a:pPr>
              <a:defRPr lang="en-US"/>
            </a:pPr>
            <a:r>
              <a:rPr lang="en-IN" sz="1600" dirty="0"/>
              <a:t>JSY : Percentage of women benefitted (Total number of women benefitted=540)</a:t>
            </a:r>
            <a:r>
              <a:rPr lang="en-IN" dirty="0"/>
              <a:t>
</a:t>
            </a:r>
          </a:p>
        </c:rich>
      </c:tx>
      <c:layout>
        <c:manualLayout>
          <c:xMode val="edge"/>
          <c:yMode val="edge"/>
          <c:x val="0.14149832918444469"/>
          <c:y val="0"/>
        </c:manualLayout>
      </c:layout>
    </c:title>
    <c:plotArea>
      <c:layout>
        <c:manualLayout>
          <c:layoutTarget val="inner"/>
          <c:xMode val="edge"/>
          <c:yMode val="edge"/>
          <c:x val="8.078354233685521E-2"/>
          <c:y val="0.33669180493345102"/>
          <c:w val="0.4761916753412378"/>
          <c:h val="0.66760211350945076"/>
        </c:manualLayout>
      </c:layout>
      <c:pieChart>
        <c:varyColors val="1"/>
        <c:ser>
          <c:idx val="0"/>
          <c:order val="0"/>
          <c:tx>
            <c:strRef>
              <c:f>Sheet1!$A$19</c:f>
              <c:strCache>
                <c:ptCount val="1"/>
                <c:pt idx="0">
                  <c:v>JSY : Percentage of women benefitted (Total number of women benefitted=540)
</c:v>
                </c:pt>
              </c:strCache>
            </c:strRef>
          </c:tx>
          <c:dLbls>
            <c:spPr>
              <a:noFill/>
              <a:ln>
                <a:noFill/>
              </a:ln>
              <a:effectLst/>
            </c:spPr>
            <c:txPr>
              <a:bodyPr/>
              <a:lstStyle/>
              <a:p>
                <a:pPr>
                  <a:defRPr lang="en-US" sz="1600"/>
                </a:pPr>
                <a:endParaRPr lang="en-US"/>
              </a:p>
            </c:txPr>
            <c:showPercent val="1"/>
            <c:extLst>
              <c:ext xmlns:c15="http://schemas.microsoft.com/office/drawing/2012/chart" uri="{CE6537A1-D6FC-4f65-9D91-7224C49458BB}">
                <c15:layout/>
              </c:ext>
            </c:extLst>
          </c:dLbls>
          <c:cat>
            <c:strRef>
              <c:f>Sheet1!$A$20:$A$24</c:f>
              <c:strCache>
                <c:ptCount val="5"/>
                <c:pt idx="0">
                  <c:v>Kahalgaon</c:v>
                </c:pt>
                <c:pt idx="1">
                  <c:v>Shahkund</c:v>
                </c:pt>
                <c:pt idx="2">
                  <c:v>Pirpanti</c:v>
                </c:pt>
                <c:pt idx="3">
                  <c:v>Sanhaula</c:v>
                </c:pt>
                <c:pt idx="4">
                  <c:v>Jagdishpur</c:v>
                </c:pt>
              </c:strCache>
            </c:strRef>
          </c:cat>
          <c:val>
            <c:numRef>
              <c:f>Sheet1!$B$20:$B$24</c:f>
              <c:numCache>
                <c:formatCode>General</c:formatCode>
                <c:ptCount val="5"/>
                <c:pt idx="0">
                  <c:v>26</c:v>
                </c:pt>
                <c:pt idx="1">
                  <c:v>17</c:v>
                </c:pt>
                <c:pt idx="2">
                  <c:v>26</c:v>
                </c:pt>
                <c:pt idx="3">
                  <c:v>13</c:v>
                </c:pt>
                <c:pt idx="4">
                  <c:v>18</c:v>
                </c:pt>
              </c:numCache>
            </c:numRef>
          </c:val>
        </c:ser>
        <c:ser>
          <c:idx val="1"/>
          <c:order val="1"/>
          <c:tx>
            <c:strRef>
              <c:f>Sheet1!$C$19</c:f>
              <c:strCache>
                <c:ptCount val="1"/>
              </c:strCache>
            </c:strRef>
          </c:tx>
          <c:dLbls>
            <c:spPr>
              <a:noFill/>
              <a:ln>
                <a:noFill/>
              </a:ln>
              <a:effectLst/>
            </c:spPr>
            <c:txPr>
              <a:bodyPr/>
              <a:lstStyle/>
              <a:p>
                <a:pPr>
                  <a:defRPr lang="en-US"/>
                </a:pPr>
                <a:endParaRPr lang="en-US"/>
              </a:p>
            </c:txPr>
            <c:showPercent val="1"/>
            <c:extLst>
              <c:ext xmlns:c15="http://schemas.microsoft.com/office/drawing/2012/chart" uri="{CE6537A1-D6FC-4f65-9D91-7224C49458BB}"/>
            </c:extLst>
          </c:dLbls>
          <c:cat>
            <c:strRef>
              <c:f>Sheet1!$A$20:$A$24</c:f>
              <c:strCache>
                <c:ptCount val="5"/>
                <c:pt idx="0">
                  <c:v>Kahalgaon</c:v>
                </c:pt>
                <c:pt idx="1">
                  <c:v>Shahkund</c:v>
                </c:pt>
                <c:pt idx="2">
                  <c:v>Pirpanti</c:v>
                </c:pt>
                <c:pt idx="3">
                  <c:v>Sanhaula</c:v>
                </c:pt>
                <c:pt idx="4">
                  <c:v>Jagdishpur</c:v>
                </c:pt>
              </c:strCache>
            </c:strRef>
          </c:cat>
          <c:val>
            <c:numRef>
              <c:f>Sheet1!$C$20:$C$24</c:f>
              <c:numCache>
                <c:formatCode>General</c:formatCode>
                <c:ptCount val="5"/>
              </c:numCache>
            </c:numRef>
          </c:val>
        </c:ser>
        <c:dLbls>
          <c:showPercent val="1"/>
        </c:dLbls>
        <c:firstSliceAng val="0"/>
      </c:pieChart>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egendEntry>
        <c:idx val="3"/>
        <c:txPr>
          <a:bodyPr/>
          <a:lstStyle/>
          <a:p>
            <a:pPr>
              <a:defRPr sz="1600"/>
            </a:pPr>
            <a:endParaRPr lang="en-US"/>
          </a:p>
        </c:txPr>
      </c:legendEntry>
      <c:legendEntry>
        <c:idx val="4"/>
        <c:txPr>
          <a:bodyPr/>
          <a:lstStyle/>
          <a:p>
            <a:pPr>
              <a:defRPr sz="1600"/>
            </a:pPr>
            <a:endParaRPr lang="en-US"/>
          </a:p>
        </c:txPr>
      </c:legendEntry>
      <c:layout>
        <c:manualLayout>
          <c:xMode val="edge"/>
          <c:yMode val="edge"/>
          <c:x val="0.65172353455818222"/>
          <c:y val="0.35309128025663461"/>
          <c:w val="0.27060767795614832"/>
          <c:h val="0.52794391157083265"/>
        </c:manualLayout>
      </c:layout>
      <c:txPr>
        <a:bodyPr/>
        <a:lstStyle/>
        <a:p>
          <a:pPr>
            <a:defRPr lang="en-US" sz="1600"/>
          </a:pPr>
          <a:endParaRPr lang="en-US"/>
        </a:p>
      </c:txP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IN"/>
  <c:chart>
    <c:title>
      <c:tx>
        <c:rich>
          <a:bodyPr/>
          <a:lstStyle/>
          <a:p>
            <a:pPr>
              <a:defRPr lang="en-US"/>
            </a:pPr>
            <a:r>
              <a:rPr lang="en-IN" sz="1600" dirty="0"/>
              <a:t>ICDS  : Actual Beneficiaries </a:t>
            </a:r>
            <a:r>
              <a:rPr lang="en-IN" sz="1600" dirty="0" smtClean="0"/>
              <a:t>Benefitted (Total number of beneficiaries = 23049)</a:t>
            </a:r>
          </a:p>
          <a:p>
            <a:pPr>
              <a:defRPr lang="en-US"/>
            </a:pPr>
            <a:endParaRPr lang="en-IN" dirty="0"/>
          </a:p>
        </c:rich>
      </c:tx>
      <c:layout>
        <c:manualLayout>
          <c:xMode val="edge"/>
          <c:yMode val="edge"/>
          <c:x val="0.17775590551181111"/>
          <c:y val="4.2200896762904609E-2"/>
        </c:manualLayout>
      </c:layout>
    </c:title>
    <c:plotArea>
      <c:layout>
        <c:manualLayout>
          <c:layoutTarget val="inner"/>
          <c:xMode val="edge"/>
          <c:yMode val="edge"/>
          <c:x val="0.15670465533913533"/>
          <c:y val="0.33086805555555587"/>
          <c:w val="0.42606167979002674"/>
          <c:h val="0.7691734230881474"/>
        </c:manualLayout>
      </c:layout>
      <c:pieChart>
        <c:varyColors val="1"/>
        <c:ser>
          <c:idx val="0"/>
          <c:order val="0"/>
          <c:tx>
            <c:strRef>
              <c:f>Sheet1!$B$37</c:f>
              <c:strCache>
                <c:ptCount val="1"/>
                <c:pt idx="0">
                  <c:v>ICDS  : Actual Beneficiaries Benefited</c:v>
                </c:pt>
              </c:strCache>
            </c:strRef>
          </c:tx>
          <c:dLbls>
            <c:spPr>
              <a:noFill/>
              <a:ln>
                <a:noFill/>
              </a:ln>
              <a:effectLst/>
            </c:spPr>
            <c:txPr>
              <a:bodyPr/>
              <a:lstStyle/>
              <a:p>
                <a:pPr>
                  <a:defRPr lang="en-US" sz="1400"/>
                </a:pPr>
                <a:endParaRPr lang="en-US"/>
              </a:p>
            </c:txPr>
            <c:showPercent val="1"/>
            <c:showLeaderLines val="1"/>
            <c:extLst>
              <c:ext xmlns:c15="http://schemas.microsoft.com/office/drawing/2012/chart" uri="{CE6537A1-D6FC-4f65-9D91-7224C49458BB}">
                <c15:layout/>
              </c:ext>
            </c:extLst>
          </c:dLbls>
          <c:cat>
            <c:strRef>
              <c:f>Sheet1!$A$38:$A$42</c:f>
              <c:strCache>
                <c:ptCount val="5"/>
                <c:pt idx="0">
                  <c:v>Kahalgaon</c:v>
                </c:pt>
                <c:pt idx="1">
                  <c:v>Shahkund</c:v>
                </c:pt>
                <c:pt idx="2">
                  <c:v>Pirpanti</c:v>
                </c:pt>
                <c:pt idx="3">
                  <c:v>Sanhaula</c:v>
                </c:pt>
                <c:pt idx="4">
                  <c:v>Jagdishpur</c:v>
                </c:pt>
              </c:strCache>
            </c:strRef>
          </c:cat>
          <c:val>
            <c:numRef>
              <c:f>Sheet1!$B$38:$B$42</c:f>
              <c:numCache>
                <c:formatCode>General</c:formatCode>
                <c:ptCount val="5"/>
                <c:pt idx="0">
                  <c:v>6954</c:v>
                </c:pt>
                <c:pt idx="1">
                  <c:v>2836</c:v>
                </c:pt>
                <c:pt idx="2">
                  <c:v>4350</c:v>
                </c:pt>
                <c:pt idx="3">
                  <c:v>3789</c:v>
                </c:pt>
                <c:pt idx="4">
                  <c:v>5120</c:v>
                </c:pt>
              </c:numCache>
            </c:numRef>
          </c:val>
        </c:ser>
        <c:dLbls>
          <c:showPercent val="1"/>
        </c:dLbls>
        <c:firstSliceAng val="0"/>
      </c:pieChart>
    </c:plotArea>
    <c:legend>
      <c:legendPos val="r"/>
      <c:layout>
        <c:manualLayout>
          <c:xMode val="edge"/>
          <c:yMode val="edge"/>
          <c:x val="0.62865243818206962"/>
          <c:y val="0.39450021872266"/>
          <c:w val="0.22778040244969391"/>
          <c:h val="0.39758147419072642"/>
        </c:manualLayout>
      </c:layout>
      <c:txPr>
        <a:bodyPr/>
        <a:lstStyle/>
        <a:p>
          <a:pPr>
            <a:defRPr lang="en-US" sz="1400"/>
          </a:pPr>
          <a:endParaRPr lang="en-US"/>
        </a:p>
      </c:txPr>
    </c:legend>
    <c:plotVisOnly val="1"/>
    <c:dispBlanksAs val="zero"/>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F755E0D-DEA1-4BEE-950F-CB0296381B84}" type="datetimeFigureOut">
              <a:rPr lang="en-US" smtClean="0"/>
              <a:pPr/>
              <a:t>5/4/2015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86C2CF4-3FB4-4BF1-B08E-9D1DAE7A3D6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755E0D-DEA1-4BEE-950F-CB0296381B84}"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C2CF4-3FB4-4BF1-B08E-9D1DAE7A3D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755E0D-DEA1-4BEE-950F-CB0296381B84}"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C2CF4-3FB4-4BF1-B08E-9D1DAE7A3D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F755E0D-DEA1-4BEE-950F-CB0296381B84}"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C2CF4-3FB4-4BF1-B08E-9D1DAE7A3D6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F755E0D-DEA1-4BEE-950F-CB0296381B84}" type="datetimeFigureOut">
              <a:rPr lang="en-US" smtClean="0"/>
              <a:pPr/>
              <a:t>5/4/2015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86C2CF4-3FB4-4BF1-B08E-9D1DAE7A3D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F755E0D-DEA1-4BEE-950F-CB0296381B84}" type="datetimeFigureOut">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C2CF4-3FB4-4BF1-B08E-9D1DAE7A3D6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F755E0D-DEA1-4BEE-950F-CB0296381B84}" type="datetimeFigureOut">
              <a:rPr lang="en-US" smtClean="0"/>
              <a:pPr/>
              <a:t>5/4/2015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C2CF4-3FB4-4BF1-B08E-9D1DAE7A3D6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755E0D-DEA1-4BEE-950F-CB0296381B84}" type="datetimeFigureOut">
              <a:rPr lang="en-US" smtClean="0"/>
              <a:pPr/>
              <a:t>5/4/2015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C2CF4-3FB4-4BF1-B08E-9D1DAE7A3D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55E0D-DEA1-4BEE-950F-CB0296381B84}" type="datetimeFigureOut">
              <a:rPr lang="en-US" smtClean="0"/>
              <a:pPr/>
              <a:t>5/4/2015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C2CF4-3FB4-4BF1-B08E-9D1DAE7A3D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755E0D-DEA1-4BEE-950F-CB0296381B84}" type="datetimeFigureOut">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C2CF4-3FB4-4BF1-B08E-9D1DAE7A3D6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755E0D-DEA1-4BEE-950F-CB0296381B84}" type="datetimeFigureOut">
              <a:rPr lang="en-US" smtClean="0"/>
              <a:pPr/>
              <a:t>5/4/2015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86C2CF4-3FB4-4BF1-B08E-9D1DAE7A3D6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F755E0D-DEA1-4BEE-950F-CB0296381B84}" type="datetimeFigureOut">
              <a:rPr lang="en-US" smtClean="0"/>
              <a:pPr/>
              <a:t>5/4/2015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86C2CF4-3FB4-4BF1-B08E-9D1DAE7A3D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200400"/>
            <a:ext cx="8229600" cy="3200400"/>
          </a:xfrm>
        </p:spPr>
        <p:txBody>
          <a:bodyPr/>
          <a:lstStyle/>
          <a:p>
            <a:r>
              <a:rPr lang="en-US" b="1" dirty="0" smtClean="0">
                <a:solidFill>
                  <a:srgbClr val="002060"/>
                </a:solidFill>
              </a:rPr>
              <a:t>Project Duration </a:t>
            </a:r>
            <a:r>
              <a:rPr lang="en-US" dirty="0" smtClean="0">
                <a:solidFill>
                  <a:srgbClr val="002060"/>
                </a:solidFill>
              </a:rPr>
              <a:t>: </a:t>
            </a:r>
            <a:r>
              <a:rPr lang="en-US" b="1" dirty="0" smtClean="0">
                <a:solidFill>
                  <a:srgbClr val="002060"/>
                </a:solidFill>
              </a:rPr>
              <a:t>48 months</a:t>
            </a:r>
          </a:p>
          <a:p>
            <a:r>
              <a:rPr lang="en-US" b="1" dirty="0" smtClean="0">
                <a:solidFill>
                  <a:srgbClr val="002060"/>
                </a:solidFill>
              </a:rPr>
              <a:t>Reporting Period : 1</a:t>
            </a:r>
            <a:r>
              <a:rPr lang="en-US" b="1" baseline="30000" dirty="0" smtClean="0">
                <a:solidFill>
                  <a:srgbClr val="002060"/>
                </a:solidFill>
              </a:rPr>
              <a:t>st</a:t>
            </a:r>
            <a:r>
              <a:rPr lang="en-US" b="1" dirty="0" smtClean="0">
                <a:solidFill>
                  <a:srgbClr val="002060"/>
                </a:solidFill>
              </a:rPr>
              <a:t> January 2014 – 30</a:t>
            </a:r>
            <a:r>
              <a:rPr lang="en-US" b="1" baseline="30000" dirty="0" smtClean="0">
                <a:solidFill>
                  <a:srgbClr val="002060"/>
                </a:solidFill>
              </a:rPr>
              <a:t>th</a:t>
            </a:r>
            <a:r>
              <a:rPr lang="en-US" b="1" dirty="0" smtClean="0">
                <a:solidFill>
                  <a:srgbClr val="002060"/>
                </a:solidFill>
              </a:rPr>
              <a:t> April, 2015</a:t>
            </a:r>
          </a:p>
          <a:p>
            <a:r>
              <a:rPr lang="en-US" b="1" dirty="0" smtClean="0">
                <a:solidFill>
                  <a:srgbClr val="002060"/>
                </a:solidFill>
              </a:rPr>
              <a:t>Location : Bhagalpur, Bihar</a:t>
            </a:r>
          </a:p>
          <a:p>
            <a:pPr algn="l"/>
            <a:endParaRPr lang="en-US" dirty="0" smtClean="0"/>
          </a:p>
          <a:p>
            <a:pPr algn="l"/>
            <a:endParaRPr lang="en-US" dirty="0"/>
          </a:p>
        </p:txBody>
      </p:sp>
      <p:sp>
        <p:nvSpPr>
          <p:cNvPr id="2" name="Title 1"/>
          <p:cNvSpPr>
            <a:spLocks noGrp="1"/>
          </p:cNvSpPr>
          <p:nvPr>
            <p:ph type="ctrTitle"/>
          </p:nvPr>
        </p:nvSpPr>
        <p:spPr/>
        <p:txBody>
          <a:bodyPr>
            <a:normAutofit fontScale="90000"/>
          </a:bodyPr>
          <a:lstStyle/>
          <a:p>
            <a:r>
              <a:rPr lang="en-US" b="1" dirty="0" smtClean="0">
                <a:solidFill>
                  <a:srgbClr val="002060"/>
                </a:solidFill>
              </a:rPr>
              <a:t>ACTION TO IMPROVE PUBLIC SCHEME ACCESS AND DELIVERY (AIPAD)</a:t>
            </a:r>
            <a:endParaRPr lang="en-US" b="1"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5181600"/>
            <a:ext cx="1981200" cy="1190111"/>
          </a:xfrm>
          <a:prstGeom prst="rect">
            <a:avLst/>
          </a:prstGeom>
        </p:spPr>
      </p:pic>
      <p:pic>
        <p:nvPicPr>
          <p:cNvPr id="5" name="Picture 4" descr="Nidan 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52800" y="5334000"/>
            <a:ext cx="2209800" cy="9207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24600" y="5257800"/>
            <a:ext cx="2421762" cy="1024128"/>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par>
                                <p:cTn id="28" presetID="4"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par>
                                <p:cTn id="31" presetID="4"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533400"/>
            <a:ext cx="3581400" cy="5791200"/>
          </a:xfrm>
        </p:spPr>
        <p:txBody>
          <a:bodyPr>
            <a:normAutofit fontScale="92500" lnSpcReduction="20000"/>
          </a:bodyPr>
          <a:lstStyle/>
          <a:p>
            <a:r>
              <a:rPr lang="en-US" b="1" u="sng" dirty="0" smtClean="0">
                <a:solidFill>
                  <a:schemeClr val="accent1">
                    <a:lumMod val="75000"/>
                  </a:schemeClr>
                </a:solidFill>
              </a:rPr>
              <a:t>KEY SCHEMES:</a:t>
            </a:r>
          </a:p>
          <a:p>
            <a:pPr marL="514350" indent="-514350">
              <a:buFont typeface="+mj-lt"/>
              <a:buAutoNum type="arabicPeriod"/>
            </a:pPr>
            <a:r>
              <a:rPr lang="en-US" b="1" dirty="0" smtClean="0">
                <a:solidFill>
                  <a:schemeClr val="accent1">
                    <a:lumMod val="75000"/>
                  </a:schemeClr>
                </a:solidFill>
              </a:rPr>
              <a:t>National Health Mission</a:t>
            </a:r>
          </a:p>
          <a:p>
            <a:pPr marL="514350" indent="-514350">
              <a:buFont typeface="+mj-lt"/>
              <a:buAutoNum type="arabicPeriod"/>
            </a:pPr>
            <a:r>
              <a:rPr lang="en-US" b="1" dirty="0" err="1" smtClean="0">
                <a:solidFill>
                  <a:schemeClr val="accent1">
                    <a:lumMod val="75000"/>
                  </a:schemeClr>
                </a:solidFill>
              </a:rPr>
              <a:t>Swachh</a:t>
            </a:r>
            <a:r>
              <a:rPr lang="en-US" b="1" dirty="0" smtClean="0">
                <a:solidFill>
                  <a:schemeClr val="accent1">
                    <a:lumMod val="75000"/>
                  </a:schemeClr>
                </a:solidFill>
              </a:rPr>
              <a:t> Bharat </a:t>
            </a:r>
            <a:r>
              <a:rPr lang="en-US" b="1" dirty="0" err="1" smtClean="0">
                <a:solidFill>
                  <a:schemeClr val="accent1">
                    <a:lumMod val="75000"/>
                  </a:schemeClr>
                </a:solidFill>
              </a:rPr>
              <a:t>Abhiyaan</a:t>
            </a:r>
            <a:endParaRPr lang="en-US" b="1" dirty="0" smtClean="0">
              <a:solidFill>
                <a:schemeClr val="accent1">
                  <a:lumMod val="75000"/>
                </a:schemeClr>
              </a:solidFill>
            </a:endParaRPr>
          </a:p>
          <a:p>
            <a:pPr marL="514350" indent="-514350">
              <a:buFont typeface="+mj-lt"/>
              <a:buAutoNum type="arabicPeriod"/>
            </a:pPr>
            <a:r>
              <a:rPr lang="en-US" b="1" dirty="0" smtClean="0">
                <a:solidFill>
                  <a:schemeClr val="accent1">
                    <a:lumMod val="75000"/>
                  </a:schemeClr>
                </a:solidFill>
              </a:rPr>
              <a:t>ICDS</a:t>
            </a:r>
          </a:p>
          <a:p>
            <a:pPr marL="514350" indent="-514350">
              <a:buFont typeface="+mj-lt"/>
              <a:buAutoNum type="arabicPeriod"/>
            </a:pPr>
            <a:r>
              <a:rPr lang="en-US" b="1" dirty="0" err="1" smtClean="0">
                <a:solidFill>
                  <a:schemeClr val="accent1">
                    <a:lumMod val="75000"/>
                  </a:schemeClr>
                </a:solidFill>
              </a:rPr>
              <a:t>Sarva</a:t>
            </a:r>
            <a:r>
              <a:rPr lang="en-US" b="1" dirty="0" smtClean="0">
                <a:solidFill>
                  <a:schemeClr val="accent1">
                    <a:lumMod val="75000"/>
                  </a:schemeClr>
                </a:solidFill>
              </a:rPr>
              <a:t> </a:t>
            </a:r>
            <a:r>
              <a:rPr lang="en-US" b="1" dirty="0" err="1" smtClean="0">
                <a:solidFill>
                  <a:schemeClr val="accent1">
                    <a:lumMod val="75000"/>
                  </a:schemeClr>
                </a:solidFill>
              </a:rPr>
              <a:t>Shiksha</a:t>
            </a:r>
            <a:r>
              <a:rPr lang="en-US" b="1" dirty="0" smtClean="0">
                <a:solidFill>
                  <a:schemeClr val="accent1">
                    <a:lumMod val="75000"/>
                  </a:schemeClr>
                </a:solidFill>
              </a:rPr>
              <a:t> </a:t>
            </a:r>
            <a:r>
              <a:rPr lang="en-US" b="1" dirty="0" err="1" smtClean="0">
                <a:solidFill>
                  <a:schemeClr val="accent1">
                    <a:lumMod val="75000"/>
                  </a:schemeClr>
                </a:solidFill>
              </a:rPr>
              <a:t>Abhiyaan</a:t>
            </a:r>
            <a:endParaRPr lang="en-US" b="1" dirty="0" smtClean="0">
              <a:solidFill>
                <a:schemeClr val="accent1">
                  <a:lumMod val="75000"/>
                </a:schemeClr>
              </a:solidFill>
            </a:endParaRPr>
          </a:p>
          <a:p>
            <a:pPr marL="514350" indent="-514350">
              <a:buFont typeface="+mj-lt"/>
              <a:buAutoNum type="arabicPeriod"/>
            </a:pPr>
            <a:r>
              <a:rPr lang="en-US" b="1" dirty="0" smtClean="0">
                <a:solidFill>
                  <a:schemeClr val="accent1">
                    <a:lumMod val="75000"/>
                  </a:schemeClr>
                </a:solidFill>
              </a:rPr>
              <a:t>Pradhan </a:t>
            </a:r>
            <a:r>
              <a:rPr lang="en-US" b="1" dirty="0" err="1" smtClean="0">
                <a:solidFill>
                  <a:schemeClr val="accent1">
                    <a:lumMod val="75000"/>
                  </a:schemeClr>
                </a:solidFill>
              </a:rPr>
              <a:t>Mantri</a:t>
            </a:r>
            <a:r>
              <a:rPr lang="en-US" b="1" dirty="0" smtClean="0">
                <a:solidFill>
                  <a:schemeClr val="accent1">
                    <a:lumMod val="75000"/>
                  </a:schemeClr>
                </a:solidFill>
              </a:rPr>
              <a:t> Jan </a:t>
            </a:r>
            <a:r>
              <a:rPr lang="en-US" b="1" dirty="0" err="1" smtClean="0">
                <a:solidFill>
                  <a:schemeClr val="accent1">
                    <a:lumMod val="75000"/>
                  </a:schemeClr>
                </a:solidFill>
              </a:rPr>
              <a:t>Dhan</a:t>
            </a:r>
            <a:r>
              <a:rPr lang="en-US" b="1" dirty="0" smtClean="0">
                <a:solidFill>
                  <a:schemeClr val="accent1">
                    <a:lumMod val="75000"/>
                  </a:schemeClr>
                </a:solidFill>
              </a:rPr>
              <a:t> </a:t>
            </a:r>
            <a:r>
              <a:rPr lang="en-US" b="1" dirty="0" err="1" smtClean="0">
                <a:solidFill>
                  <a:schemeClr val="accent1">
                    <a:lumMod val="75000"/>
                  </a:schemeClr>
                </a:solidFill>
              </a:rPr>
              <a:t>Yojana</a:t>
            </a:r>
            <a:endParaRPr lang="en-US" b="1" dirty="0" smtClean="0">
              <a:solidFill>
                <a:schemeClr val="accent1">
                  <a:lumMod val="75000"/>
                </a:schemeClr>
              </a:solidFill>
            </a:endParaRPr>
          </a:p>
          <a:p>
            <a:pPr marL="514350" indent="-514350">
              <a:buFont typeface="+mj-lt"/>
              <a:buAutoNum type="arabicPeriod"/>
            </a:pPr>
            <a:r>
              <a:rPr lang="en-US" b="1" dirty="0" smtClean="0">
                <a:solidFill>
                  <a:schemeClr val="accent1">
                    <a:lumMod val="75000"/>
                  </a:schemeClr>
                </a:solidFill>
              </a:rPr>
              <a:t>Pension schemes for the Widows, Aged, Disabled and Artisans</a:t>
            </a:r>
          </a:p>
          <a:p>
            <a:pPr marL="514350" indent="-514350">
              <a:buFont typeface="+mj-lt"/>
              <a:buAutoNum type="arabicPeriod"/>
            </a:pPr>
            <a:r>
              <a:rPr lang="en-US" b="1" dirty="0" err="1" smtClean="0">
                <a:solidFill>
                  <a:schemeClr val="accent1">
                    <a:lumMod val="75000"/>
                  </a:schemeClr>
                </a:solidFill>
              </a:rPr>
              <a:t>Rashtriya</a:t>
            </a:r>
            <a:r>
              <a:rPr lang="en-US" b="1" dirty="0" smtClean="0">
                <a:solidFill>
                  <a:schemeClr val="accent1">
                    <a:lumMod val="75000"/>
                  </a:schemeClr>
                </a:solidFill>
              </a:rPr>
              <a:t> </a:t>
            </a:r>
            <a:r>
              <a:rPr lang="en-US" b="1" dirty="0" err="1" smtClean="0">
                <a:solidFill>
                  <a:schemeClr val="accent1">
                    <a:lumMod val="75000"/>
                  </a:schemeClr>
                </a:solidFill>
              </a:rPr>
              <a:t>Swasthya</a:t>
            </a:r>
            <a:r>
              <a:rPr lang="en-US" b="1" dirty="0" smtClean="0">
                <a:solidFill>
                  <a:schemeClr val="accent1">
                    <a:lumMod val="75000"/>
                  </a:schemeClr>
                </a:solidFill>
              </a:rPr>
              <a:t> </a:t>
            </a:r>
            <a:r>
              <a:rPr lang="en-US" b="1" dirty="0" err="1" smtClean="0">
                <a:solidFill>
                  <a:schemeClr val="accent1">
                    <a:lumMod val="75000"/>
                  </a:schemeClr>
                </a:solidFill>
              </a:rPr>
              <a:t>Bima</a:t>
            </a:r>
            <a:r>
              <a:rPr lang="en-US" b="1" dirty="0" smtClean="0">
                <a:solidFill>
                  <a:schemeClr val="accent1">
                    <a:lumMod val="75000"/>
                  </a:schemeClr>
                </a:solidFill>
              </a:rPr>
              <a:t> </a:t>
            </a:r>
            <a:r>
              <a:rPr lang="en-US" b="1" dirty="0" err="1" smtClean="0">
                <a:solidFill>
                  <a:schemeClr val="accent1">
                    <a:lumMod val="75000"/>
                  </a:schemeClr>
                </a:solidFill>
              </a:rPr>
              <a:t>Yojana</a:t>
            </a:r>
            <a:endParaRPr lang="en-US" b="1" dirty="0" smtClean="0">
              <a:solidFill>
                <a:schemeClr val="accent1">
                  <a:lumMod val="75000"/>
                </a:schemeClr>
              </a:solidFill>
            </a:endParaRPr>
          </a:p>
          <a:p>
            <a:pPr marL="514350" indent="-514350">
              <a:buFont typeface="+mj-lt"/>
              <a:buAutoNum type="arabicPeriod"/>
            </a:pPr>
            <a:endParaRPr lang="en-US" b="1" dirty="0" smtClean="0">
              <a:solidFill>
                <a:srgbClr val="002060"/>
              </a:solidFill>
            </a:endParaRPr>
          </a:p>
          <a:p>
            <a:pPr marL="514350" indent="-514350">
              <a:buFont typeface="+mj-lt"/>
              <a:buAutoNum type="arabicPeriod"/>
            </a:pPr>
            <a:endParaRPr lang="en-US" dirty="0" smtClean="0">
              <a:solidFill>
                <a:srgbClr val="002060"/>
              </a:solidFill>
            </a:endParaRPr>
          </a:p>
          <a:p>
            <a:pPr marL="0" indent="0">
              <a:buNone/>
            </a:pPr>
            <a:endParaRPr lang="en-IN" dirty="0">
              <a:solidFill>
                <a:schemeClr val="accent1">
                  <a:lumMod val="75000"/>
                </a:schemeClr>
              </a:solidFill>
            </a:endParaRPr>
          </a:p>
        </p:txBody>
      </p:sp>
      <p:sp>
        <p:nvSpPr>
          <p:cNvPr id="4" name="Content Placeholder 3"/>
          <p:cNvSpPr>
            <a:spLocks noGrp="1"/>
          </p:cNvSpPr>
          <p:nvPr>
            <p:ph sz="quarter" idx="2"/>
          </p:nvPr>
        </p:nvSpPr>
        <p:spPr>
          <a:xfrm>
            <a:off x="4724400" y="533400"/>
            <a:ext cx="3958590" cy="5791200"/>
          </a:xfrm>
        </p:spPr>
        <p:txBody>
          <a:bodyPr>
            <a:normAutofit fontScale="92500" lnSpcReduction="20000"/>
          </a:bodyPr>
          <a:lstStyle/>
          <a:p>
            <a:r>
              <a:rPr lang="en-US" b="1" u="sng" dirty="0" smtClean="0">
                <a:solidFill>
                  <a:schemeClr val="accent1">
                    <a:lumMod val="75000"/>
                  </a:schemeClr>
                </a:solidFill>
              </a:rPr>
              <a:t>TARGET POPULATION</a:t>
            </a:r>
          </a:p>
          <a:p>
            <a:pPr marL="514350" indent="-514350">
              <a:buFont typeface="+mj-lt"/>
              <a:buAutoNum type="arabicPeriod"/>
            </a:pPr>
            <a:r>
              <a:rPr lang="en-GB" b="1" dirty="0">
                <a:solidFill>
                  <a:schemeClr val="accent1">
                    <a:lumMod val="75000"/>
                  </a:schemeClr>
                </a:solidFill>
              </a:rPr>
              <a:t>Rural communities in multiple blocks in the district of </a:t>
            </a:r>
            <a:r>
              <a:rPr lang="en-GB" b="1" dirty="0" smtClean="0">
                <a:solidFill>
                  <a:schemeClr val="accent1">
                    <a:lumMod val="75000"/>
                  </a:schemeClr>
                </a:solidFill>
              </a:rPr>
              <a:t>Bhagalpur</a:t>
            </a:r>
            <a:r>
              <a:rPr lang="en-IN" b="1" dirty="0">
                <a:solidFill>
                  <a:schemeClr val="accent1">
                    <a:lumMod val="75000"/>
                  </a:schemeClr>
                </a:solidFill>
              </a:rPr>
              <a:t> </a:t>
            </a:r>
            <a:r>
              <a:rPr lang="en-GB" b="1" dirty="0" smtClean="0">
                <a:solidFill>
                  <a:schemeClr val="accent1">
                    <a:lumMod val="75000"/>
                  </a:schemeClr>
                </a:solidFill>
              </a:rPr>
              <a:t>(especially </a:t>
            </a:r>
            <a:r>
              <a:rPr lang="en-GB" b="1" dirty="0">
                <a:solidFill>
                  <a:schemeClr val="accent1">
                    <a:lumMod val="75000"/>
                  </a:schemeClr>
                </a:solidFill>
              </a:rPr>
              <a:t>women, girl children and unorganized workers) </a:t>
            </a:r>
            <a:r>
              <a:rPr lang="en-GB" b="1" dirty="0" err="1" smtClean="0">
                <a:solidFill>
                  <a:schemeClr val="accent1">
                    <a:lumMod val="75000"/>
                  </a:schemeClr>
                </a:solidFill>
              </a:rPr>
              <a:t>Panchayati</a:t>
            </a:r>
            <a:r>
              <a:rPr lang="en-GB" b="1" dirty="0" smtClean="0">
                <a:solidFill>
                  <a:schemeClr val="accent1">
                    <a:lumMod val="75000"/>
                  </a:schemeClr>
                </a:solidFill>
              </a:rPr>
              <a:t> </a:t>
            </a:r>
            <a:r>
              <a:rPr lang="en-GB" b="1" dirty="0">
                <a:solidFill>
                  <a:schemeClr val="accent1">
                    <a:lumMod val="75000"/>
                  </a:schemeClr>
                </a:solidFill>
              </a:rPr>
              <a:t>Raj Institution members, </a:t>
            </a:r>
            <a:r>
              <a:rPr lang="en-GB" b="1" dirty="0" smtClean="0">
                <a:solidFill>
                  <a:schemeClr val="accent1">
                    <a:lumMod val="75000"/>
                  </a:schemeClr>
                </a:solidFill>
              </a:rPr>
              <a:t>government.</a:t>
            </a:r>
          </a:p>
          <a:p>
            <a:pPr marL="514350" indent="-514350">
              <a:buFont typeface="+mj-lt"/>
              <a:buAutoNum type="arabicPeriod"/>
            </a:pPr>
            <a:r>
              <a:rPr lang="en-GB" b="1" dirty="0" smtClean="0">
                <a:solidFill>
                  <a:schemeClr val="accent1">
                    <a:lumMod val="75000"/>
                  </a:schemeClr>
                </a:solidFill>
              </a:rPr>
              <a:t>Approximately </a:t>
            </a:r>
            <a:r>
              <a:rPr lang="en-GB" b="1" dirty="0">
                <a:solidFill>
                  <a:schemeClr val="accent1">
                    <a:lumMod val="75000"/>
                  </a:schemeClr>
                </a:solidFill>
              </a:rPr>
              <a:t>10,00,000 people residing in 105 Gram </a:t>
            </a:r>
            <a:r>
              <a:rPr lang="en-GB" b="1" dirty="0" smtClean="0">
                <a:solidFill>
                  <a:schemeClr val="accent1">
                    <a:lumMod val="75000"/>
                  </a:schemeClr>
                </a:solidFill>
              </a:rPr>
              <a:t>Panchayats </a:t>
            </a:r>
            <a:r>
              <a:rPr lang="en-GB" b="1" dirty="0">
                <a:solidFill>
                  <a:schemeClr val="accent1">
                    <a:lumMod val="75000"/>
                  </a:schemeClr>
                </a:solidFill>
              </a:rPr>
              <a:t>in the district of Bhagalpur, Bihar will benefit directly through the </a:t>
            </a:r>
            <a:r>
              <a:rPr lang="en-GB" b="1" dirty="0" smtClean="0">
                <a:solidFill>
                  <a:schemeClr val="accent1">
                    <a:lumMod val="75000"/>
                  </a:schemeClr>
                </a:solidFill>
              </a:rPr>
              <a:t> </a:t>
            </a:r>
            <a:r>
              <a:rPr lang="en-GB" b="1" dirty="0">
                <a:solidFill>
                  <a:schemeClr val="accent1">
                    <a:lumMod val="75000"/>
                  </a:schemeClr>
                </a:solidFill>
              </a:rPr>
              <a:t>Action.        </a:t>
            </a:r>
            <a:endParaRPr lang="en-IN" b="1" dirty="0">
              <a:solidFill>
                <a:schemeClr val="accent1">
                  <a:lumMod val="75000"/>
                </a:schemeClr>
              </a:solidFill>
            </a:endParaRPr>
          </a:p>
          <a:p>
            <a:pPr marL="514350" indent="-514350">
              <a:buFont typeface="+mj-lt"/>
              <a:buAutoNum type="arabicPeriod"/>
            </a:pPr>
            <a:endParaRPr lang="en-IN" dirty="0"/>
          </a:p>
          <a:p>
            <a:pPr marL="514350" indent="-514350">
              <a:buFont typeface="+mj-lt"/>
              <a:buAutoNum type="arabicPeriod"/>
            </a:pPr>
            <a:endParaRPr lang="en-IN" b="1" u="sng" dirty="0">
              <a:solidFill>
                <a:schemeClr val="accent1">
                  <a:lumMod val="75000"/>
                </a:schemeClr>
              </a:solidFill>
            </a:endParaRPr>
          </a:p>
        </p:txBody>
      </p:sp>
      <p:sp>
        <p:nvSpPr>
          <p:cNvPr id="5" name="Rectangle 4"/>
          <p:cNvSpPr/>
          <p:nvPr/>
        </p:nvSpPr>
        <p:spPr>
          <a:xfrm>
            <a:off x="457200" y="381000"/>
            <a:ext cx="3733800" cy="556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381000"/>
            <a:ext cx="4114800" cy="556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2122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blinds(horizontal)">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blinds(horizontal)">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blinds(horizontal)">
                                      <p:cBhvr>
                                        <p:cTn id="5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219324062"/>
              </p:ext>
            </p:extLst>
          </p:nvPr>
        </p:nvGraphicFramePr>
        <p:xfrm>
          <a:off x="827584" y="4059824"/>
          <a:ext cx="3896816" cy="2202054"/>
        </p:xfrm>
        <a:graphic>
          <a:graphicData uri="http://schemas.openxmlformats.org/drawingml/2006/table">
            <a:tbl>
              <a:tblPr/>
              <a:tblGrid>
                <a:gridCol w="1906507"/>
                <a:gridCol w="1990309"/>
              </a:tblGrid>
              <a:tr h="368490">
                <a:tc>
                  <a:txBody>
                    <a:bodyPr/>
                    <a:lstStyle/>
                    <a:p>
                      <a:pPr marL="0" marR="0" algn="ctr">
                        <a:lnSpc>
                          <a:spcPct val="107000"/>
                        </a:lnSpc>
                        <a:spcBef>
                          <a:spcPts val="0"/>
                        </a:spcBef>
                        <a:spcAft>
                          <a:spcPts val="0"/>
                        </a:spcAft>
                      </a:pPr>
                      <a:r>
                        <a:rPr lang="en-IN" sz="1400" b="1" dirty="0" smtClean="0">
                          <a:latin typeface="Calibri"/>
                          <a:ea typeface="Calibri"/>
                          <a:cs typeface="Times New Roman"/>
                        </a:rPr>
                        <a:t>Vaccine</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c>
                  <a:txBody>
                    <a:bodyPr/>
                    <a:lstStyle/>
                    <a:p>
                      <a:pPr marL="0" marR="0" algn="ctr">
                        <a:lnSpc>
                          <a:spcPct val="107000"/>
                        </a:lnSpc>
                        <a:spcBef>
                          <a:spcPts val="0"/>
                        </a:spcBef>
                        <a:spcAft>
                          <a:spcPts val="0"/>
                        </a:spcAft>
                      </a:pPr>
                      <a:r>
                        <a:rPr lang="en-IN" sz="1400" b="1" dirty="0">
                          <a:latin typeface="Calibri"/>
                          <a:ea typeface="Calibri"/>
                          <a:cs typeface="Times New Roman"/>
                        </a:rPr>
                        <a:t>Number of children immunized (approx.)</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r>
              <a:tr h="180078">
                <a:tc>
                  <a:txBody>
                    <a:bodyPr/>
                    <a:lstStyle/>
                    <a:p>
                      <a:pPr marL="0" marR="0" algn="ctr">
                        <a:lnSpc>
                          <a:spcPct val="107000"/>
                        </a:lnSpc>
                        <a:spcBef>
                          <a:spcPts val="0"/>
                        </a:spcBef>
                        <a:spcAft>
                          <a:spcPts val="800"/>
                        </a:spcAft>
                      </a:pPr>
                      <a:r>
                        <a:rPr lang="en-IN" sz="1400" dirty="0">
                          <a:latin typeface="Calibri"/>
                          <a:ea typeface="Calibri"/>
                          <a:cs typeface="Times New Roman"/>
                        </a:rPr>
                        <a:t>BCG</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8620" marR="0" algn="ctr">
                        <a:lnSpc>
                          <a:spcPct val="107000"/>
                        </a:lnSpc>
                        <a:spcBef>
                          <a:spcPts val="0"/>
                        </a:spcBef>
                        <a:spcAft>
                          <a:spcPts val="800"/>
                        </a:spcAft>
                        <a:tabLst>
                          <a:tab pos="102870" algn="l"/>
                        </a:tabLst>
                      </a:pPr>
                      <a:r>
                        <a:rPr lang="en-IN" sz="1400" dirty="0" smtClean="0">
                          <a:latin typeface="Calibri"/>
                          <a:ea typeface="Calibri"/>
                          <a:cs typeface="Times New Roman"/>
                        </a:rPr>
                        <a:t>34000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78">
                <a:tc>
                  <a:txBody>
                    <a:bodyPr/>
                    <a:lstStyle/>
                    <a:p>
                      <a:pPr marL="0" marR="0" algn="ctr">
                        <a:lnSpc>
                          <a:spcPct val="107000"/>
                        </a:lnSpc>
                        <a:spcBef>
                          <a:spcPts val="0"/>
                        </a:spcBef>
                        <a:spcAft>
                          <a:spcPts val="800"/>
                        </a:spcAft>
                      </a:pPr>
                      <a:r>
                        <a:rPr lang="en-IN" sz="1400" dirty="0">
                          <a:latin typeface="Calibri"/>
                          <a:ea typeface="Calibri"/>
                          <a:cs typeface="Times New Roman"/>
                        </a:rPr>
                        <a:t>DPT</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8620" marR="0" algn="ctr">
                        <a:lnSpc>
                          <a:spcPct val="107000"/>
                        </a:lnSpc>
                        <a:spcBef>
                          <a:spcPts val="0"/>
                        </a:spcBef>
                        <a:spcAft>
                          <a:spcPts val="800"/>
                        </a:spcAft>
                        <a:tabLst>
                          <a:tab pos="102870" algn="l"/>
                        </a:tabLst>
                      </a:pPr>
                      <a:r>
                        <a:rPr lang="en-IN" sz="1400" dirty="0">
                          <a:latin typeface="Calibri"/>
                          <a:ea typeface="Calibri"/>
                          <a:cs typeface="Times New Roman"/>
                        </a:rPr>
                        <a:t>37000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78">
                <a:tc>
                  <a:txBody>
                    <a:bodyPr/>
                    <a:lstStyle/>
                    <a:p>
                      <a:pPr marL="0" marR="0" algn="ctr">
                        <a:lnSpc>
                          <a:spcPct val="107000"/>
                        </a:lnSpc>
                        <a:spcBef>
                          <a:spcPts val="0"/>
                        </a:spcBef>
                        <a:spcAft>
                          <a:spcPts val="800"/>
                        </a:spcAft>
                      </a:pPr>
                      <a:r>
                        <a:rPr lang="en-IN" sz="1400" dirty="0">
                          <a:latin typeface="Calibri"/>
                          <a:ea typeface="Calibri"/>
                          <a:cs typeface="Times New Roman"/>
                        </a:rPr>
                        <a:t>Measles</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8620" marR="0" algn="ctr">
                        <a:lnSpc>
                          <a:spcPct val="107000"/>
                        </a:lnSpc>
                        <a:spcBef>
                          <a:spcPts val="0"/>
                        </a:spcBef>
                        <a:spcAft>
                          <a:spcPts val="800"/>
                        </a:spcAft>
                        <a:tabLst>
                          <a:tab pos="102870" algn="l"/>
                        </a:tabLst>
                      </a:pPr>
                      <a:r>
                        <a:rPr lang="en-IN" sz="1400" dirty="0">
                          <a:latin typeface="Calibri"/>
                          <a:ea typeface="Calibri"/>
                          <a:cs typeface="Times New Roman"/>
                        </a:rPr>
                        <a:t>29000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78">
                <a:tc>
                  <a:txBody>
                    <a:bodyPr/>
                    <a:lstStyle/>
                    <a:p>
                      <a:pPr marL="0" marR="0" algn="ctr">
                        <a:lnSpc>
                          <a:spcPct val="107000"/>
                        </a:lnSpc>
                        <a:spcBef>
                          <a:spcPts val="0"/>
                        </a:spcBef>
                        <a:spcAft>
                          <a:spcPts val="800"/>
                        </a:spcAft>
                      </a:pPr>
                      <a:r>
                        <a:rPr lang="en-IN" sz="1400" dirty="0">
                          <a:latin typeface="Calibri"/>
                          <a:ea typeface="Calibri"/>
                          <a:cs typeface="Times New Roman"/>
                        </a:rPr>
                        <a:t>Hepatitis B</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8620" marR="0" algn="ctr">
                        <a:lnSpc>
                          <a:spcPct val="107000"/>
                        </a:lnSpc>
                        <a:spcBef>
                          <a:spcPts val="0"/>
                        </a:spcBef>
                        <a:spcAft>
                          <a:spcPts val="800"/>
                        </a:spcAft>
                        <a:tabLst>
                          <a:tab pos="102870" algn="l"/>
                        </a:tabLst>
                      </a:pPr>
                      <a:r>
                        <a:rPr lang="en-IN" sz="1400" dirty="0">
                          <a:latin typeface="Calibri"/>
                          <a:ea typeface="Calibri"/>
                          <a:cs typeface="Times New Roman"/>
                        </a:rPr>
                        <a:t>35000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78">
                <a:tc>
                  <a:txBody>
                    <a:bodyPr/>
                    <a:lstStyle/>
                    <a:p>
                      <a:pPr marL="0" marR="0" algn="ctr">
                        <a:lnSpc>
                          <a:spcPct val="107000"/>
                        </a:lnSpc>
                        <a:spcBef>
                          <a:spcPts val="0"/>
                        </a:spcBef>
                        <a:spcAft>
                          <a:spcPts val="800"/>
                        </a:spcAft>
                      </a:pPr>
                      <a:r>
                        <a:rPr lang="en-IN" sz="1400">
                          <a:latin typeface="Calibri"/>
                          <a:ea typeface="Calibri"/>
                          <a:cs typeface="Times New Roman"/>
                        </a:rPr>
                        <a:t>Japanese Encephalitis</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8620" marR="0" algn="ctr">
                        <a:lnSpc>
                          <a:spcPct val="107000"/>
                        </a:lnSpc>
                        <a:spcBef>
                          <a:spcPts val="0"/>
                        </a:spcBef>
                        <a:spcAft>
                          <a:spcPts val="800"/>
                        </a:spcAft>
                        <a:tabLst>
                          <a:tab pos="102870" algn="l"/>
                        </a:tabLst>
                      </a:pPr>
                      <a:r>
                        <a:rPr lang="en-IN" sz="1400" dirty="0">
                          <a:latin typeface="Calibri"/>
                          <a:ea typeface="Calibri"/>
                          <a:cs typeface="Times New Roman"/>
                        </a:rPr>
                        <a:t>10000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78">
                <a:tc>
                  <a:txBody>
                    <a:bodyPr/>
                    <a:lstStyle/>
                    <a:p>
                      <a:pPr marL="0" marR="0" algn="ctr">
                        <a:lnSpc>
                          <a:spcPct val="107000"/>
                        </a:lnSpc>
                        <a:spcBef>
                          <a:spcPts val="0"/>
                        </a:spcBef>
                        <a:spcAft>
                          <a:spcPts val="800"/>
                        </a:spcAft>
                      </a:pPr>
                      <a:r>
                        <a:rPr lang="en-IN" sz="1400">
                          <a:latin typeface="Calibri"/>
                          <a:ea typeface="Calibri"/>
                          <a:cs typeface="Times New Roman"/>
                        </a:rPr>
                        <a:t>Polio</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8620" marR="0" algn="ctr">
                        <a:lnSpc>
                          <a:spcPct val="107000"/>
                        </a:lnSpc>
                        <a:spcBef>
                          <a:spcPts val="0"/>
                        </a:spcBef>
                        <a:spcAft>
                          <a:spcPts val="800"/>
                        </a:spcAft>
                        <a:tabLst>
                          <a:tab pos="102870" algn="l"/>
                        </a:tabLst>
                      </a:pPr>
                      <a:r>
                        <a:rPr lang="en-IN" sz="1400" dirty="0">
                          <a:latin typeface="Calibri"/>
                          <a:ea typeface="Calibri"/>
                          <a:cs typeface="Times New Roman"/>
                        </a:rPr>
                        <a:t>37000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490">
                <a:tc>
                  <a:txBody>
                    <a:bodyPr/>
                    <a:lstStyle/>
                    <a:p>
                      <a:pPr marL="0" marR="0" algn="ctr">
                        <a:lnSpc>
                          <a:spcPct val="107000"/>
                        </a:lnSpc>
                        <a:spcBef>
                          <a:spcPts val="0"/>
                        </a:spcBef>
                        <a:spcAft>
                          <a:spcPts val="800"/>
                        </a:spcAft>
                      </a:pPr>
                      <a:r>
                        <a:rPr lang="en-IN" sz="1400">
                          <a:latin typeface="Calibri"/>
                          <a:ea typeface="Calibri"/>
                          <a:cs typeface="Times New Roman"/>
                        </a:rPr>
                        <a:t>TT (Tetanus-only for pregnant women)</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8620" marR="0" algn="ctr">
                        <a:lnSpc>
                          <a:spcPct val="107000"/>
                        </a:lnSpc>
                        <a:spcBef>
                          <a:spcPts val="0"/>
                        </a:spcBef>
                        <a:spcAft>
                          <a:spcPts val="800"/>
                        </a:spcAft>
                        <a:tabLst>
                          <a:tab pos="102870" algn="l"/>
                        </a:tabLst>
                      </a:pPr>
                      <a:r>
                        <a:rPr lang="en-IN" sz="1400" dirty="0">
                          <a:latin typeface="Calibri"/>
                          <a:ea typeface="Calibri"/>
                          <a:cs typeface="Times New Roman"/>
                        </a:rPr>
                        <a:t>22000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Picture 9" descr="C:\Users\ABC\Documents\For Bipasha\Annual Report\New photos\PIC.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4077072"/>
            <a:ext cx="3505200" cy="2304256"/>
          </a:xfrm>
          <a:prstGeom prst="rect">
            <a:avLst/>
          </a:prstGeom>
          <a:noFill/>
          <a:ln>
            <a:noFill/>
          </a:ln>
        </p:spPr>
      </p:pic>
      <p:sp>
        <p:nvSpPr>
          <p:cNvPr id="6" name="Title 1"/>
          <p:cNvSpPr>
            <a:spLocks noGrp="1"/>
          </p:cNvSpPr>
          <p:nvPr>
            <p:ph type="title"/>
          </p:nvPr>
        </p:nvSpPr>
        <p:spPr>
          <a:xfrm>
            <a:off x="457200" y="76200"/>
            <a:ext cx="8229600" cy="808038"/>
          </a:xfrm>
        </p:spPr>
        <p:txBody>
          <a:bodyPr>
            <a:normAutofit/>
          </a:bodyPr>
          <a:lstStyle/>
          <a:p>
            <a:pPr algn="ctr"/>
            <a:r>
              <a:rPr lang="en-IN" sz="3200" b="1" dirty="0" smtClean="0">
                <a:solidFill>
                  <a:srgbClr val="0070C0"/>
                </a:solidFill>
              </a:rPr>
              <a:t>HEALTH ACTIVITIES</a:t>
            </a:r>
            <a:endParaRPr lang="en-US" sz="3200" b="1" dirty="0">
              <a:solidFill>
                <a:srgbClr val="0070C0"/>
              </a:solidFill>
            </a:endParaRPr>
          </a:p>
        </p:txBody>
      </p:sp>
      <p:graphicFrame>
        <p:nvGraphicFramePr>
          <p:cNvPr id="8" name="Chart 7"/>
          <p:cNvGraphicFramePr/>
          <p:nvPr>
            <p:extLst>
              <p:ext uri="{D42A27DB-BD31-4B8C-83A1-F6EECF244321}">
                <p14:modId xmlns:p14="http://schemas.microsoft.com/office/powerpoint/2010/main" xmlns="" val="2075556216"/>
              </p:ext>
            </p:extLst>
          </p:nvPr>
        </p:nvGraphicFramePr>
        <p:xfrm>
          <a:off x="381000" y="685800"/>
          <a:ext cx="44958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xmlns="" val="3965448144"/>
              </p:ext>
            </p:extLst>
          </p:nvPr>
        </p:nvGraphicFramePr>
        <p:xfrm>
          <a:off x="5029200" y="1052736"/>
          <a:ext cx="3503240" cy="278583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08038"/>
          </a:xfrm>
        </p:spPr>
        <p:txBody>
          <a:bodyPr>
            <a:normAutofit/>
          </a:bodyPr>
          <a:lstStyle/>
          <a:p>
            <a:pPr algn="ctr"/>
            <a:r>
              <a:rPr lang="en-IN" sz="3200" b="1" dirty="0" smtClean="0">
                <a:solidFill>
                  <a:srgbClr val="0070C0"/>
                </a:solidFill>
              </a:rPr>
              <a:t>SOCIAL SECURITY ACTIVITIES</a:t>
            </a:r>
            <a:endParaRPr lang="en-US" sz="3200" b="1" dirty="0">
              <a:solidFill>
                <a:srgbClr val="0070C0"/>
              </a:solidFill>
            </a:endParaRPr>
          </a:p>
        </p:txBody>
      </p:sp>
      <p:sp>
        <p:nvSpPr>
          <p:cNvPr id="3" name="Content Placeholder 2"/>
          <p:cNvSpPr>
            <a:spLocks noGrp="1"/>
          </p:cNvSpPr>
          <p:nvPr>
            <p:ph sz="quarter" idx="1"/>
          </p:nvPr>
        </p:nvSpPr>
        <p:spPr>
          <a:xfrm>
            <a:off x="457200" y="838200"/>
            <a:ext cx="4036640" cy="1371600"/>
          </a:xfrm>
        </p:spPr>
        <p:txBody>
          <a:bodyPr>
            <a:normAutofit/>
          </a:bodyPr>
          <a:lstStyle/>
          <a:p>
            <a:r>
              <a:rPr lang="en-IN" sz="1600" dirty="0" smtClean="0"/>
              <a:t>The AIPAD team has succeeded in opening 6004 bank accounts under the Jan </a:t>
            </a:r>
            <a:r>
              <a:rPr lang="en-IN" sz="1600" dirty="0" err="1" smtClean="0"/>
              <a:t>Dhan</a:t>
            </a:r>
            <a:r>
              <a:rPr lang="en-IN" sz="1600" dirty="0" smtClean="0"/>
              <a:t> </a:t>
            </a:r>
            <a:r>
              <a:rPr lang="en-IN" sz="1600" dirty="0" err="1" smtClean="0"/>
              <a:t>Yojana</a:t>
            </a:r>
            <a:r>
              <a:rPr lang="en-IN" sz="1600" dirty="0" smtClean="0"/>
              <a:t> in 4 blocks of Bhagalpur in Bihar. The team has achieved this feat in just 3 months.</a:t>
            </a:r>
            <a:endParaRPr lang="en-US" sz="1600" dirty="0" smtClean="0"/>
          </a:p>
        </p:txBody>
      </p:sp>
      <p:graphicFrame>
        <p:nvGraphicFramePr>
          <p:cNvPr id="6" name="Table 5"/>
          <p:cNvGraphicFramePr>
            <a:graphicFrameLocks noGrp="1"/>
          </p:cNvGraphicFramePr>
          <p:nvPr>
            <p:extLst>
              <p:ext uri="{D42A27DB-BD31-4B8C-83A1-F6EECF244321}">
                <p14:modId xmlns:p14="http://schemas.microsoft.com/office/powerpoint/2010/main" xmlns="" val="2546526441"/>
              </p:ext>
            </p:extLst>
          </p:nvPr>
        </p:nvGraphicFramePr>
        <p:xfrm>
          <a:off x="685801" y="2133600"/>
          <a:ext cx="3733799" cy="1727450"/>
        </p:xfrm>
        <a:graphic>
          <a:graphicData uri="http://schemas.openxmlformats.org/drawingml/2006/table">
            <a:tbl>
              <a:tblPr/>
              <a:tblGrid>
                <a:gridCol w="1581944"/>
                <a:gridCol w="2151855"/>
              </a:tblGrid>
              <a:tr h="521285">
                <a:tc>
                  <a:txBody>
                    <a:bodyPr/>
                    <a:lstStyle/>
                    <a:p>
                      <a:pPr marL="0" marR="0" algn="ctr">
                        <a:lnSpc>
                          <a:spcPct val="107000"/>
                        </a:lnSpc>
                        <a:spcBef>
                          <a:spcPts val="0"/>
                        </a:spcBef>
                        <a:spcAft>
                          <a:spcPts val="0"/>
                        </a:spcAft>
                      </a:pPr>
                      <a:r>
                        <a:rPr lang="en-IN" sz="1400" b="1" dirty="0">
                          <a:latin typeface="Calibri"/>
                          <a:ea typeface="Calibri"/>
                          <a:cs typeface="Times New Roman"/>
                        </a:rPr>
                        <a:t>Block</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c>
                  <a:txBody>
                    <a:bodyPr/>
                    <a:lstStyle/>
                    <a:p>
                      <a:pPr marL="0" marR="0" algn="ctr">
                        <a:lnSpc>
                          <a:spcPct val="107000"/>
                        </a:lnSpc>
                        <a:spcBef>
                          <a:spcPts val="0"/>
                        </a:spcBef>
                        <a:spcAft>
                          <a:spcPts val="0"/>
                        </a:spcAft>
                      </a:pPr>
                      <a:r>
                        <a:rPr lang="en-IN" sz="1400" b="1" dirty="0">
                          <a:latin typeface="Calibri"/>
                          <a:ea typeface="Calibri"/>
                          <a:cs typeface="Times New Roman"/>
                        </a:rPr>
                        <a:t>Total number of eligible persons benefitted</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r>
              <a:tr h="241233">
                <a:tc>
                  <a:txBody>
                    <a:bodyPr/>
                    <a:lstStyle/>
                    <a:p>
                      <a:pPr marL="0" marR="0" algn="ctr">
                        <a:lnSpc>
                          <a:spcPct val="107000"/>
                        </a:lnSpc>
                        <a:spcBef>
                          <a:spcPts val="0"/>
                        </a:spcBef>
                        <a:spcAft>
                          <a:spcPts val="800"/>
                        </a:spcAft>
                      </a:pPr>
                      <a:r>
                        <a:rPr lang="en-IN" sz="1400" dirty="0" err="1">
                          <a:latin typeface="Calibri"/>
                          <a:ea typeface="Calibri"/>
                          <a:cs typeface="Times New Roman"/>
                        </a:rPr>
                        <a:t>Kahalgaon</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IN" sz="1400" dirty="0">
                          <a:latin typeface="Calibri"/>
                          <a:ea typeface="Calibri"/>
                          <a:cs typeface="Times New Roman"/>
                        </a:rPr>
                        <a:t>640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233">
                <a:tc>
                  <a:txBody>
                    <a:bodyPr/>
                    <a:lstStyle/>
                    <a:p>
                      <a:pPr marL="0" marR="0" algn="ctr">
                        <a:lnSpc>
                          <a:spcPct val="107000"/>
                        </a:lnSpc>
                        <a:spcBef>
                          <a:spcPts val="0"/>
                        </a:spcBef>
                        <a:spcAft>
                          <a:spcPts val="800"/>
                        </a:spcAft>
                      </a:pPr>
                      <a:r>
                        <a:rPr lang="en-IN" sz="1400" dirty="0" err="1">
                          <a:latin typeface="Calibri"/>
                          <a:ea typeface="Calibri"/>
                          <a:cs typeface="Times New Roman"/>
                        </a:rPr>
                        <a:t>Shahkund</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IN" sz="1400" dirty="0">
                          <a:latin typeface="Calibri"/>
                          <a:ea typeface="Calibri"/>
                          <a:cs typeface="Times New Roman"/>
                        </a:rPr>
                        <a:t>2250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233">
                <a:tc>
                  <a:txBody>
                    <a:bodyPr/>
                    <a:lstStyle/>
                    <a:p>
                      <a:pPr marL="0" marR="0" algn="ctr">
                        <a:lnSpc>
                          <a:spcPct val="107000"/>
                        </a:lnSpc>
                        <a:spcBef>
                          <a:spcPts val="0"/>
                        </a:spcBef>
                        <a:spcAft>
                          <a:spcPts val="800"/>
                        </a:spcAft>
                      </a:pPr>
                      <a:r>
                        <a:rPr lang="en-IN" sz="1400" dirty="0" err="1">
                          <a:latin typeface="Calibri"/>
                          <a:ea typeface="Calibri"/>
                          <a:cs typeface="Times New Roman"/>
                        </a:rPr>
                        <a:t>Pirpainti</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IN" sz="1400" dirty="0">
                          <a:latin typeface="Calibri"/>
                          <a:ea typeface="Calibri"/>
                          <a:cs typeface="Times New Roman"/>
                        </a:rPr>
                        <a:t>1270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233">
                <a:tc>
                  <a:txBody>
                    <a:bodyPr/>
                    <a:lstStyle/>
                    <a:p>
                      <a:pPr marL="0" marR="0" algn="ctr">
                        <a:lnSpc>
                          <a:spcPct val="107000"/>
                        </a:lnSpc>
                        <a:spcBef>
                          <a:spcPts val="0"/>
                        </a:spcBef>
                        <a:spcAft>
                          <a:spcPts val="800"/>
                        </a:spcAft>
                      </a:pPr>
                      <a:r>
                        <a:rPr lang="en-IN" sz="1400">
                          <a:latin typeface="Calibri"/>
                          <a:ea typeface="Calibri"/>
                          <a:cs typeface="Times New Roman"/>
                        </a:rPr>
                        <a:t>Jagdishpur</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IN" sz="1400" dirty="0">
                          <a:latin typeface="Calibri"/>
                          <a:ea typeface="Calibri"/>
                          <a:cs typeface="Times New Roman"/>
                        </a:rPr>
                        <a:t>1844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233">
                <a:tc>
                  <a:txBody>
                    <a:bodyPr/>
                    <a:lstStyle/>
                    <a:p>
                      <a:pPr marL="0" marR="0" algn="ctr">
                        <a:lnSpc>
                          <a:spcPct val="107000"/>
                        </a:lnSpc>
                        <a:spcBef>
                          <a:spcPts val="0"/>
                        </a:spcBef>
                        <a:spcAft>
                          <a:spcPts val="800"/>
                        </a:spcAft>
                      </a:pPr>
                      <a:r>
                        <a:rPr lang="en-IN" sz="1400" b="1">
                          <a:latin typeface="Calibri"/>
                          <a:ea typeface="Calibri"/>
                          <a:cs typeface="Times New Roman"/>
                        </a:rPr>
                        <a:t>Total</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IN" sz="1400" b="1" dirty="0">
                          <a:latin typeface="Calibri"/>
                          <a:ea typeface="Calibri"/>
                          <a:cs typeface="Times New Roman"/>
                        </a:rPr>
                        <a:t>6004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Content Placeholder 2"/>
          <p:cNvSpPr txBox="1">
            <a:spLocks/>
          </p:cNvSpPr>
          <p:nvPr/>
        </p:nvSpPr>
        <p:spPr>
          <a:xfrm>
            <a:off x="4648200" y="838200"/>
            <a:ext cx="3884240" cy="1371600"/>
          </a:xfrm>
          <a:prstGeom prst="rect">
            <a:avLst/>
          </a:prstGeom>
        </p:spPr>
        <p:txBody>
          <a:bodyPr vert="horz">
            <a:normAutofit/>
          </a:bodyPr>
          <a:lstStyle/>
          <a:p>
            <a:pPr marL="274320" indent="-274320">
              <a:spcBef>
                <a:spcPts val="580"/>
              </a:spcBef>
              <a:buClr>
                <a:schemeClr val="accent1"/>
              </a:buClr>
              <a:buSzPct val="85000"/>
              <a:buFont typeface="Wingdings 2"/>
              <a:buChar char=""/>
            </a:pPr>
            <a:r>
              <a:rPr lang="en-IN" sz="1600" dirty="0"/>
              <a:t>Cumulative number of people benefitted with AIPAD’S effort in social security schemes across the 5 blocks:</a:t>
            </a:r>
            <a:endParaRPr lang="en-US" sz="1600" dirty="0"/>
          </a:p>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xmlns="" val="856964966"/>
              </p:ext>
            </p:extLst>
          </p:nvPr>
        </p:nvGraphicFramePr>
        <p:xfrm>
          <a:off x="5029200" y="2133601"/>
          <a:ext cx="3503240" cy="1727447"/>
        </p:xfrm>
        <a:graphic>
          <a:graphicData uri="http://schemas.openxmlformats.org/drawingml/2006/table">
            <a:tbl>
              <a:tblPr/>
              <a:tblGrid>
                <a:gridCol w="1530317"/>
                <a:gridCol w="1972923"/>
              </a:tblGrid>
              <a:tr h="506935">
                <a:tc>
                  <a:txBody>
                    <a:bodyPr/>
                    <a:lstStyle/>
                    <a:p>
                      <a:pPr marL="0" marR="0" algn="ctr">
                        <a:lnSpc>
                          <a:spcPct val="107000"/>
                        </a:lnSpc>
                        <a:spcBef>
                          <a:spcPts val="0"/>
                        </a:spcBef>
                        <a:spcAft>
                          <a:spcPts val="0"/>
                        </a:spcAft>
                      </a:pPr>
                      <a:r>
                        <a:rPr lang="en-IN" sz="1400" b="1" dirty="0">
                          <a:latin typeface="Calibri"/>
                          <a:ea typeface="Calibri"/>
                          <a:cs typeface="Times New Roman"/>
                        </a:rPr>
                        <a:t>Social </a:t>
                      </a:r>
                      <a:r>
                        <a:rPr lang="en-IN" sz="1400" b="1" dirty="0" smtClean="0">
                          <a:latin typeface="Calibri"/>
                          <a:ea typeface="Calibri"/>
                          <a:cs typeface="Times New Roman"/>
                        </a:rPr>
                        <a:t>Security </a:t>
                      </a:r>
                    </a:p>
                    <a:p>
                      <a:pPr marL="0" marR="0" algn="ctr">
                        <a:lnSpc>
                          <a:spcPct val="107000"/>
                        </a:lnSpc>
                        <a:spcBef>
                          <a:spcPts val="0"/>
                        </a:spcBef>
                        <a:spcAft>
                          <a:spcPts val="0"/>
                        </a:spcAft>
                      </a:pPr>
                      <a:r>
                        <a:rPr lang="en-IN" sz="1400" b="1" dirty="0" smtClean="0">
                          <a:latin typeface="Calibri"/>
                          <a:ea typeface="Calibri"/>
                          <a:cs typeface="Times New Roman"/>
                        </a:rPr>
                        <a:t>Schemes</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c>
                  <a:txBody>
                    <a:bodyPr/>
                    <a:lstStyle/>
                    <a:p>
                      <a:pPr marL="0" marR="0" algn="ctr">
                        <a:lnSpc>
                          <a:spcPct val="107000"/>
                        </a:lnSpc>
                        <a:spcBef>
                          <a:spcPts val="0"/>
                        </a:spcBef>
                        <a:spcAft>
                          <a:spcPts val="0"/>
                        </a:spcAft>
                      </a:pPr>
                      <a:r>
                        <a:rPr lang="en-IN" sz="1400" b="1" dirty="0">
                          <a:latin typeface="Calibri"/>
                          <a:ea typeface="Calibri"/>
                          <a:cs typeface="Times New Roman"/>
                        </a:rPr>
                        <a:t>No. of people benefitted</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r>
              <a:tr h="234593">
                <a:tc>
                  <a:txBody>
                    <a:bodyPr/>
                    <a:lstStyle/>
                    <a:p>
                      <a:pPr marL="0" marR="0" algn="ctr">
                        <a:lnSpc>
                          <a:spcPct val="107000"/>
                        </a:lnSpc>
                        <a:spcBef>
                          <a:spcPts val="0"/>
                        </a:spcBef>
                        <a:spcAft>
                          <a:spcPts val="800"/>
                        </a:spcAft>
                      </a:pPr>
                      <a:r>
                        <a:rPr lang="en-IN" sz="1400" dirty="0">
                          <a:latin typeface="Calibri"/>
                          <a:ea typeface="Calibri"/>
                          <a:cs typeface="Times New Roman"/>
                        </a:rPr>
                        <a:t>Widow Pension</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IN" sz="1400">
                          <a:latin typeface="Calibri"/>
                          <a:ea typeface="Calibri"/>
                          <a:cs typeface="Times New Roman"/>
                        </a:rPr>
                        <a:t>96</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593">
                <a:tc>
                  <a:txBody>
                    <a:bodyPr/>
                    <a:lstStyle/>
                    <a:p>
                      <a:pPr marL="0" marR="0" algn="ctr">
                        <a:lnSpc>
                          <a:spcPct val="107000"/>
                        </a:lnSpc>
                        <a:spcBef>
                          <a:spcPts val="0"/>
                        </a:spcBef>
                        <a:spcAft>
                          <a:spcPts val="800"/>
                        </a:spcAft>
                      </a:pPr>
                      <a:r>
                        <a:rPr lang="en-IN" sz="1400" dirty="0">
                          <a:latin typeface="Calibri"/>
                          <a:ea typeface="Calibri"/>
                          <a:cs typeface="Times New Roman"/>
                        </a:rPr>
                        <a:t>Old Age Pension</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IN" sz="1400">
                          <a:latin typeface="Calibri"/>
                          <a:ea typeface="Calibri"/>
                          <a:cs typeface="Times New Roman"/>
                        </a:rPr>
                        <a:t>88</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663">
                <a:tc>
                  <a:txBody>
                    <a:bodyPr/>
                    <a:lstStyle/>
                    <a:p>
                      <a:pPr marL="0" marR="0" algn="ctr">
                        <a:lnSpc>
                          <a:spcPct val="107000"/>
                        </a:lnSpc>
                        <a:spcBef>
                          <a:spcPts val="0"/>
                        </a:spcBef>
                        <a:spcAft>
                          <a:spcPts val="800"/>
                        </a:spcAft>
                      </a:pPr>
                      <a:r>
                        <a:rPr lang="en-IN" sz="1400">
                          <a:latin typeface="Calibri"/>
                          <a:ea typeface="Calibri"/>
                          <a:cs typeface="Times New Roman"/>
                        </a:rPr>
                        <a:t>Disability Pension</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IN" sz="1400" dirty="0">
                          <a:latin typeface="Calibri"/>
                          <a:ea typeface="Calibri"/>
                          <a:cs typeface="Times New Roman"/>
                        </a:rPr>
                        <a:t>115</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663">
                <a:tc>
                  <a:txBody>
                    <a:bodyPr/>
                    <a:lstStyle/>
                    <a:p>
                      <a:pPr marL="0" marR="0" algn="ctr">
                        <a:lnSpc>
                          <a:spcPct val="107000"/>
                        </a:lnSpc>
                        <a:spcBef>
                          <a:spcPts val="0"/>
                        </a:spcBef>
                        <a:spcAft>
                          <a:spcPts val="800"/>
                        </a:spcAft>
                      </a:pPr>
                      <a:r>
                        <a:rPr lang="en-IN" sz="1400" dirty="0" err="1">
                          <a:latin typeface="Calibri"/>
                          <a:ea typeface="Calibri"/>
                          <a:cs typeface="Times New Roman"/>
                        </a:rPr>
                        <a:t>Shatabdi</a:t>
                      </a:r>
                      <a:r>
                        <a:rPr lang="en-IN" sz="1400" dirty="0">
                          <a:latin typeface="Calibri"/>
                          <a:ea typeface="Calibri"/>
                          <a:cs typeface="Times New Roman"/>
                        </a:rPr>
                        <a:t> Scheme</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IN" sz="1400" dirty="0">
                          <a:latin typeface="Calibri"/>
                          <a:ea typeface="Calibri"/>
                          <a:cs typeface="Times New Roman"/>
                        </a:rPr>
                        <a:t>7</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8" descr="C:\Users\ABC\Documents\For Bipasha\Newsletter Material\Newsletter 1\Movie Photos\1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1" y="4149081"/>
            <a:ext cx="3733800" cy="2088232"/>
          </a:xfrm>
          <a:prstGeom prst="rect">
            <a:avLst/>
          </a:prstGeom>
          <a:noFill/>
          <a:ln>
            <a:noFill/>
          </a:ln>
        </p:spPr>
      </p:pic>
      <p:pic>
        <p:nvPicPr>
          <p:cNvPr id="10" name="Picture 9" descr="C:\Users\ABC\Documents\For Bipasha\Annual Report\New photos\15.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4149082"/>
            <a:ext cx="3733800" cy="2088232"/>
          </a:xfrm>
          <a:prstGeom prst="rect">
            <a:avLst/>
          </a:prstGeom>
          <a:noFill/>
          <a:ln>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670876965"/>
              </p:ext>
            </p:extLst>
          </p:nvPr>
        </p:nvGraphicFramePr>
        <p:xfrm>
          <a:off x="304800" y="1124744"/>
          <a:ext cx="4572000" cy="260905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C:\Users\ABC\Documents\For Bipasha\Annual Report\Education Photos\2014-09-17 13.17.09.jpg"/>
          <p:cNvPicPr/>
          <p:nvPr/>
        </p:nvPicPr>
        <p:blipFill>
          <a:blip r:embed="rId3" cstate="print">
            <a:extLst>
              <a:ext uri="{28A0092B-C50C-407E-A947-70E740481C1C}">
                <a14:useLocalDpi xmlns:a14="http://schemas.microsoft.com/office/drawing/2010/main" xmlns="" val="0"/>
              </a:ext>
            </a:extLst>
          </a:blip>
          <a:srcRect b="8163"/>
          <a:stretch>
            <a:fillRect/>
          </a:stretch>
        </p:blipFill>
        <p:spPr bwMode="auto">
          <a:xfrm>
            <a:off x="5029200" y="1268760"/>
            <a:ext cx="3503240" cy="2465040"/>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xmlns="" val="3389078187"/>
              </p:ext>
            </p:extLst>
          </p:nvPr>
        </p:nvGraphicFramePr>
        <p:xfrm>
          <a:off x="827584" y="3962399"/>
          <a:ext cx="2982416" cy="2164167"/>
        </p:xfrm>
        <a:graphic>
          <a:graphicData uri="http://schemas.openxmlformats.org/drawingml/2006/table">
            <a:tbl>
              <a:tblPr/>
              <a:tblGrid>
                <a:gridCol w="1675872"/>
                <a:gridCol w="1306544"/>
              </a:tblGrid>
              <a:tr h="641482">
                <a:tc>
                  <a:txBody>
                    <a:bodyPr/>
                    <a:lstStyle/>
                    <a:p>
                      <a:pPr marL="0" marR="0" algn="ctr">
                        <a:lnSpc>
                          <a:spcPct val="107000"/>
                        </a:lnSpc>
                        <a:spcBef>
                          <a:spcPts val="0"/>
                        </a:spcBef>
                        <a:spcAft>
                          <a:spcPts val="0"/>
                        </a:spcAft>
                      </a:pPr>
                      <a:r>
                        <a:rPr lang="en-IN" sz="1400" b="1" dirty="0">
                          <a:solidFill>
                            <a:srgbClr val="000000"/>
                          </a:solidFill>
                          <a:latin typeface="Calibri"/>
                          <a:ea typeface="Times New Roman"/>
                          <a:cs typeface="Times New Roman"/>
                        </a:rPr>
                        <a:t>Block</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c>
                  <a:txBody>
                    <a:bodyPr/>
                    <a:lstStyle/>
                    <a:p>
                      <a:pPr marL="0" marR="0" algn="ctr">
                        <a:lnSpc>
                          <a:spcPct val="107000"/>
                        </a:lnSpc>
                        <a:spcBef>
                          <a:spcPts val="0"/>
                        </a:spcBef>
                        <a:spcAft>
                          <a:spcPts val="0"/>
                        </a:spcAft>
                      </a:pPr>
                      <a:r>
                        <a:rPr lang="en-IN" sz="1400" b="1" dirty="0">
                          <a:latin typeface="Calibri"/>
                          <a:ea typeface="Calibri"/>
                          <a:cs typeface="Times New Roman"/>
                        </a:rPr>
                        <a:t>No. of </a:t>
                      </a:r>
                      <a:r>
                        <a:rPr lang="en-IN" sz="1400" b="1" dirty="0" smtClean="0">
                          <a:latin typeface="Calibri"/>
                          <a:ea typeface="Calibri"/>
                          <a:cs typeface="Times New Roman"/>
                        </a:rPr>
                        <a:t>dropouts</a:t>
                      </a:r>
                      <a:r>
                        <a:rPr lang="en-IN" sz="1400" b="1" baseline="0" dirty="0" smtClean="0">
                          <a:latin typeface="Calibri"/>
                          <a:ea typeface="Calibri"/>
                          <a:cs typeface="Times New Roman"/>
                        </a:rPr>
                        <a:t> enrolled in schools</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r>
              <a:tr h="248236">
                <a:tc>
                  <a:txBody>
                    <a:bodyPr/>
                    <a:lstStyle/>
                    <a:p>
                      <a:pPr marL="0" marR="0">
                        <a:lnSpc>
                          <a:spcPct val="107000"/>
                        </a:lnSpc>
                        <a:spcBef>
                          <a:spcPts val="0"/>
                        </a:spcBef>
                        <a:spcAft>
                          <a:spcPts val="0"/>
                        </a:spcAft>
                        <a:tabLst>
                          <a:tab pos="850265" algn="ctr"/>
                          <a:tab pos="1701165" algn="r"/>
                        </a:tabLst>
                      </a:pPr>
                      <a:r>
                        <a:rPr lang="en-IN" sz="1400" dirty="0">
                          <a:solidFill>
                            <a:srgbClr val="000000"/>
                          </a:solidFill>
                          <a:latin typeface="Calibri"/>
                          <a:ea typeface="Times New Roman"/>
                          <a:cs typeface="Times New Roman"/>
                        </a:rPr>
                        <a:t>	</a:t>
                      </a:r>
                      <a:r>
                        <a:rPr lang="en-IN" sz="1400" dirty="0" err="1">
                          <a:solidFill>
                            <a:srgbClr val="000000"/>
                          </a:solidFill>
                          <a:latin typeface="Calibri"/>
                          <a:ea typeface="Times New Roman"/>
                          <a:cs typeface="Times New Roman"/>
                        </a:rPr>
                        <a:t>Kahalgaon</a:t>
                      </a:r>
                      <a:r>
                        <a:rPr lang="en-IN" sz="1400" dirty="0">
                          <a:solidFill>
                            <a:srgbClr val="000000"/>
                          </a:solidFill>
                          <a:latin typeface="Calibri"/>
                          <a:ea typeface="Times New Roman"/>
                          <a:cs typeface="Times New Roman"/>
                        </a:rPr>
                        <a:t>	</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87</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36">
                <a:tc>
                  <a:txBody>
                    <a:bodyPr/>
                    <a:lstStyle/>
                    <a:p>
                      <a:pPr marL="0" marR="0" algn="ctr">
                        <a:lnSpc>
                          <a:spcPct val="107000"/>
                        </a:lnSpc>
                        <a:spcBef>
                          <a:spcPts val="0"/>
                        </a:spcBef>
                        <a:spcAft>
                          <a:spcPts val="0"/>
                        </a:spcAft>
                      </a:pPr>
                      <a:r>
                        <a:rPr lang="en-IN" sz="1400" dirty="0" err="1">
                          <a:solidFill>
                            <a:srgbClr val="000000"/>
                          </a:solidFill>
                          <a:latin typeface="Calibri"/>
                          <a:ea typeface="Times New Roman"/>
                          <a:cs typeface="Times New Roman"/>
                        </a:rPr>
                        <a:t>Shahkund</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16</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36">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Pirpanti</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31</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36">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Sanhaula</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20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36">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Jagdishpur</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110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36">
                <a:tc>
                  <a:txBody>
                    <a:bodyPr/>
                    <a:lstStyle/>
                    <a:p>
                      <a:pPr marL="0" marR="0" algn="ctr">
                        <a:lnSpc>
                          <a:spcPct val="107000"/>
                        </a:lnSpc>
                        <a:spcBef>
                          <a:spcPts val="0"/>
                        </a:spcBef>
                        <a:spcAft>
                          <a:spcPts val="0"/>
                        </a:spcAft>
                      </a:pPr>
                      <a:r>
                        <a:rPr lang="en-IN" sz="1400" b="1">
                          <a:solidFill>
                            <a:srgbClr val="000000"/>
                          </a:solidFill>
                          <a:latin typeface="Calibri"/>
                          <a:ea typeface="Times New Roman"/>
                          <a:cs typeface="Times New Roman"/>
                        </a:rPr>
                        <a:t>Total</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b="1" dirty="0">
                          <a:solidFill>
                            <a:srgbClr val="000000"/>
                          </a:solidFill>
                          <a:latin typeface="Calibri"/>
                          <a:ea typeface="Times New Roman"/>
                          <a:cs typeface="Times New Roman"/>
                        </a:rPr>
                        <a:t>264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540652878"/>
              </p:ext>
            </p:extLst>
          </p:nvPr>
        </p:nvGraphicFramePr>
        <p:xfrm>
          <a:off x="4038601" y="3962401"/>
          <a:ext cx="4493840" cy="2130896"/>
        </p:xfrm>
        <a:graphic>
          <a:graphicData uri="http://schemas.openxmlformats.org/drawingml/2006/table">
            <a:tbl>
              <a:tblPr/>
              <a:tblGrid>
                <a:gridCol w="1421976"/>
                <a:gridCol w="1073728"/>
                <a:gridCol w="999068"/>
                <a:gridCol w="999068"/>
              </a:tblGrid>
              <a:tr h="521259">
                <a:tc rowSpan="2">
                  <a:txBody>
                    <a:bodyPr/>
                    <a:lstStyle/>
                    <a:p>
                      <a:pPr marL="0" marR="0" algn="ctr">
                        <a:lnSpc>
                          <a:spcPct val="107000"/>
                        </a:lnSpc>
                        <a:spcBef>
                          <a:spcPts val="0"/>
                        </a:spcBef>
                        <a:spcAft>
                          <a:spcPts val="0"/>
                        </a:spcAft>
                      </a:pPr>
                      <a:r>
                        <a:rPr lang="en-IN" sz="1400" b="1" dirty="0">
                          <a:solidFill>
                            <a:srgbClr val="000000"/>
                          </a:solidFill>
                          <a:latin typeface="Calibri"/>
                          <a:ea typeface="Times New Roman"/>
                          <a:cs typeface="Times New Roman"/>
                        </a:rPr>
                        <a:t>Name of Block</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c>
                  <a:txBody>
                    <a:bodyPr/>
                    <a:lstStyle/>
                    <a:p>
                      <a:pPr marL="0" marR="0" algn="ctr">
                        <a:lnSpc>
                          <a:spcPct val="107000"/>
                        </a:lnSpc>
                        <a:spcBef>
                          <a:spcPts val="0"/>
                        </a:spcBef>
                        <a:spcAft>
                          <a:spcPts val="0"/>
                        </a:spcAft>
                      </a:pPr>
                      <a:r>
                        <a:rPr lang="en-IN" sz="1600" b="1">
                          <a:solidFill>
                            <a:srgbClr val="000000"/>
                          </a:solidFill>
                          <a:latin typeface="Calibri"/>
                          <a:ea typeface="Times New Roman"/>
                          <a:cs typeface="Times New Roman"/>
                        </a:rPr>
                        <a:t>UNIFORMS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c>
                  <a:txBody>
                    <a:bodyPr/>
                    <a:lstStyle/>
                    <a:p>
                      <a:pPr marL="0" marR="0" algn="ctr">
                        <a:lnSpc>
                          <a:spcPct val="107000"/>
                        </a:lnSpc>
                        <a:spcBef>
                          <a:spcPts val="0"/>
                        </a:spcBef>
                        <a:spcAft>
                          <a:spcPts val="0"/>
                        </a:spcAft>
                      </a:pPr>
                      <a:r>
                        <a:rPr lang="en-IN" sz="1600" b="1" dirty="0">
                          <a:solidFill>
                            <a:srgbClr val="000000"/>
                          </a:solidFill>
                          <a:latin typeface="Calibri"/>
                          <a:ea typeface="Times New Roman"/>
                          <a:cs typeface="Times New Roman"/>
                        </a:rPr>
                        <a:t>SCHOLRSHIP</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c>
                  <a:txBody>
                    <a:bodyPr/>
                    <a:lstStyle/>
                    <a:p>
                      <a:pPr marL="0" marR="0" algn="ctr">
                        <a:lnSpc>
                          <a:spcPct val="107000"/>
                        </a:lnSpc>
                        <a:spcBef>
                          <a:spcPts val="0"/>
                        </a:spcBef>
                        <a:spcAft>
                          <a:spcPts val="0"/>
                        </a:spcAft>
                      </a:pPr>
                      <a:r>
                        <a:rPr lang="en-IN" sz="1600" b="1">
                          <a:solidFill>
                            <a:srgbClr val="000000"/>
                          </a:solidFill>
                          <a:latin typeface="Calibri"/>
                          <a:ea typeface="Times New Roman"/>
                          <a:cs typeface="Times New Roman"/>
                        </a:rPr>
                        <a:t>CYCLE YOJANA</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r>
              <a:tr h="781889">
                <a:tc vMerge="1">
                  <a:txBody>
                    <a:bodyPr/>
                    <a:lstStyle/>
                    <a:p>
                      <a:endParaRPr lang="en-US"/>
                    </a:p>
                  </a:txBody>
                  <a:tcPr/>
                </a:tc>
                <a:tc>
                  <a:txBody>
                    <a:bodyPr/>
                    <a:lstStyle/>
                    <a:p>
                      <a:pPr marL="0" marR="0" algn="ctr">
                        <a:lnSpc>
                          <a:spcPct val="107000"/>
                        </a:lnSpc>
                        <a:spcBef>
                          <a:spcPts val="0"/>
                        </a:spcBef>
                        <a:spcAft>
                          <a:spcPts val="0"/>
                        </a:spcAft>
                      </a:pPr>
                      <a:r>
                        <a:rPr lang="en-IN" sz="1400" b="1" dirty="0">
                          <a:solidFill>
                            <a:srgbClr val="000000"/>
                          </a:solidFill>
                          <a:latin typeface="Calibri"/>
                          <a:ea typeface="Times New Roman"/>
                          <a:cs typeface="Times New Roman"/>
                        </a:rPr>
                        <a:t>Number of children Benefitted</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c>
                  <a:txBody>
                    <a:bodyPr/>
                    <a:lstStyle/>
                    <a:p>
                      <a:pPr marL="0" marR="0" algn="ctr">
                        <a:lnSpc>
                          <a:spcPct val="107000"/>
                        </a:lnSpc>
                        <a:spcBef>
                          <a:spcPts val="0"/>
                        </a:spcBef>
                        <a:spcAft>
                          <a:spcPts val="0"/>
                        </a:spcAft>
                      </a:pPr>
                      <a:r>
                        <a:rPr lang="en-IN" sz="1400" b="1" dirty="0">
                          <a:solidFill>
                            <a:srgbClr val="000000"/>
                          </a:solidFill>
                          <a:latin typeface="Calibri"/>
                          <a:ea typeface="Times New Roman"/>
                          <a:cs typeface="Times New Roman"/>
                        </a:rPr>
                        <a:t>Number of children Benefitted</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c>
                  <a:txBody>
                    <a:bodyPr/>
                    <a:lstStyle/>
                    <a:p>
                      <a:pPr marL="0" marR="0" algn="ctr">
                        <a:lnSpc>
                          <a:spcPct val="107000"/>
                        </a:lnSpc>
                        <a:spcBef>
                          <a:spcPts val="0"/>
                        </a:spcBef>
                        <a:spcAft>
                          <a:spcPts val="0"/>
                        </a:spcAft>
                      </a:pPr>
                      <a:r>
                        <a:rPr lang="en-IN" sz="1400" b="1">
                          <a:solidFill>
                            <a:srgbClr val="000000"/>
                          </a:solidFill>
                          <a:latin typeface="Calibri"/>
                          <a:ea typeface="Times New Roman"/>
                          <a:cs typeface="Times New Roman"/>
                        </a:rPr>
                        <a:t>Number of children Benefitted</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r>
              <a:tr h="275916">
                <a:tc>
                  <a:txBody>
                    <a:bodyPr/>
                    <a:lstStyle/>
                    <a:p>
                      <a:pPr marL="0" marR="0" algn="ctr">
                        <a:lnSpc>
                          <a:spcPct val="107000"/>
                        </a:lnSpc>
                        <a:spcBef>
                          <a:spcPts val="0"/>
                        </a:spcBef>
                        <a:spcAft>
                          <a:spcPts val="0"/>
                        </a:spcAft>
                      </a:pPr>
                      <a:r>
                        <a:rPr lang="en-IN" sz="1400" dirty="0" err="1">
                          <a:solidFill>
                            <a:srgbClr val="000000"/>
                          </a:solidFill>
                          <a:latin typeface="Calibri"/>
                          <a:ea typeface="Times New Roman"/>
                          <a:cs typeface="Times New Roman"/>
                        </a:rPr>
                        <a:t>Shahkund</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28263</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10322</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433</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16">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Kahalgaon</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21570</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277</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264</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16">
                <a:tc>
                  <a:txBody>
                    <a:bodyPr/>
                    <a:lstStyle/>
                    <a:p>
                      <a:pPr marL="0" marR="0" algn="ctr">
                        <a:lnSpc>
                          <a:spcPct val="107000"/>
                        </a:lnSpc>
                        <a:spcBef>
                          <a:spcPts val="0"/>
                        </a:spcBef>
                        <a:spcAft>
                          <a:spcPts val="0"/>
                        </a:spcAft>
                      </a:pPr>
                      <a:r>
                        <a:rPr lang="en-IN" sz="1400" dirty="0" err="1">
                          <a:solidFill>
                            <a:srgbClr val="000000"/>
                          </a:solidFill>
                          <a:latin typeface="Calibri"/>
                          <a:ea typeface="Times New Roman"/>
                          <a:cs typeface="Times New Roman"/>
                        </a:rPr>
                        <a:t>Pirpainti</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23445</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11106</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0</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a:spLocks noGrp="1"/>
          </p:cNvSpPr>
          <p:nvPr>
            <p:ph type="title"/>
          </p:nvPr>
        </p:nvSpPr>
        <p:spPr>
          <a:xfrm>
            <a:off x="457200" y="76200"/>
            <a:ext cx="8229600" cy="1048544"/>
          </a:xfrm>
        </p:spPr>
        <p:txBody>
          <a:bodyPr>
            <a:normAutofit/>
          </a:bodyPr>
          <a:lstStyle/>
          <a:p>
            <a:pPr algn="ctr"/>
            <a:r>
              <a:rPr lang="en-IN" sz="3200" b="1" dirty="0" smtClean="0">
                <a:solidFill>
                  <a:srgbClr val="0070C0"/>
                </a:solidFill>
              </a:rPr>
              <a:t>EDUCATION ACTIVITIES</a:t>
            </a:r>
            <a:endParaRPr lang="en-US" sz="3200" b="1" dirty="0">
              <a:solidFill>
                <a:srgbClr val="0070C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normAutofit/>
          </a:bodyPr>
          <a:lstStyle/>
          <a:p>
            <a:pPr algn="ctr"/>
            <a:r>
              <a:rPr lang="en-IN" sz="3200" b="1" dirty="0" smtClean="0">
                <a:solidFill>
                  <a:srgbClr val="0070C0"/>
                </a:solidFill>
              </a:rPr>
              <a:t>ADVOCACY ACTIVITIES:</a:t>
            </a:r>
            <a:endParaRPr lang="en-US" sz="3200" b="1" dirty="0">
              <a:solidFill>
                <a:srgbClr val="0070C0"/>
              </a:solidFill>
            </a:endParaRPr>
          </a:p>
        </p:txBody>
      </p:sp>
      <p:sp>
        <p:nvSpPr>
          <p:cNvPr id="3" name="Content Placeholder 2"/>
          <p:cNvSpPr>
            <a:spLocks noGrp="1"/>
          </p:cNvSpPr>
          <p:nvPr>
            <p:ph sz="quarter" idx="1"/>
          </p:nvPr>
        </p:nvSpPr>
        <p:spPr>
          <a:xfrm>
            <a:off x="914400" y="1036638"/>
            <a:ext cx="7772400" cy="1541462"/>
          </a:xfrm>
        </p:spPr>
        <p:txBody>
          <a:bodyPr>
            <a:normAutofit lnSpcReduction="10000"/>
          </a:bodyPr>
          <a:lstStyle/>
          <a:p>
            <a:pPr lvl="0"/>
            <a:r>
              <a:rPr lang="en-IN" sz="1600" dirty="0" smtClean="0"/>
              <a:t>We have formed 12 Advocacy Groups in the 12 selected </a:t>
            </a:r>
            <a:r>
              <a:rPr lang="en-IN" sz="1600" dirty="0" err="1" smtClean="0"/>
              <a:t>Panchayats</a:t>
            </a:r>
            <a:r>
              <a:rPr lang="en-IN" sz="1600" dirty="0" smtClean="0"/>
              <a:t> in the 5 blocks. These groups have AWWs, ASHAs, ANMs, school teachers, ward members and community members as representatives.</a:t>
            </a:r>
            <a:endParaRPr lang="en-US" sz="1600" dirty="0" smtClean="0"/>
          </a:p>
          <a:p>
            <a:r>
              <a:rPr lang="en-IN" sz="1600" dirty="0" smtClean="0"/>
              <a:t>From amongst these Advocacy Groups, AIPAD will form a </a:t>
            </a:r>
            <a:r>
              <a:rPr lang="en-IN" sz="1600" dirty="0" err="1" smtClean="0"/>
              <a:t>KshetriyaSamiti</a:t>
            </a:r>
            <a:r>
              <a:rPr lang="en-IN" sz="1600" dirty="0" smtClean="0"/>
              <a:t> at the block level so that the gaps at the block level can be taken up. This will be further led by the Steering Committee at the District level to be headed by the District Magistrate.</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xmlns="" val="3881951860"/>
              </p:ext>
            </p:extLst>
          </p:nvPr>
        </p:nvGraphicFramePr>
        <p:xfrm>
          <a:off x="914400" y="2730500"/>
          <a:ext cx="4521696" cy="3422100"/>
        </p:xfrm>
        <a:graphic>
          <a:graphicData uri="http://schemas.openxmlformats.org/drawingml/2006/table">
            <a:tbl>
              <a:tblPr/>
              <a:tblGrid>
                <a:gridCol w="1133522"/>
                <a:gridCol w="1840127"/>
                <a:gridCol w="1548047"/>
              </a:tblGrid>
              <a:tr h="522204">
                <a:tc>
                  <a:txBody>
                    <a:bodyPr/>
                    <a:lstStyle/>
                    <a:p>
                      <a:pPr marL="0" marR="0" algn="ctr">
                        <a:lnSpc>
                          <a:spcPct val="107000"/>
                        </a:lnSpc>
                        <a:spcBef>
                          <a:spcPts val="0"/>
                        </a:spcBef>
                        <a:spcAft>
                          <a:spcPts val="0"/>
                        </a:spcAft>
                      </a:pPr>
                      <a:r>
                        <a:rPr lang="en-IN" sz="1400" b="1" dirty="0">
                          <a:solidFill>
                            <a:srgbClr val="000000"/>
                          </a:solidFill>
                          <a:latin typeface="Calibri"/>
                          <a:ea typeface="Times New Roman"/>
                          <a:cs typeface="Times New Roman"/>
                        </a:rPr>
                        <a:t>Block</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c>
                  <a:txBody>
                    <a:bodyPr/>
                    <a:lstStyle/>
                    <a:p>
                      <a:pPr marL="0" marR="0" algn="ctr">
                        <a:lnSpc>
                          <a:spcPct val="107000"/>
                        </a:lnSpc>
                        <a:spcBef>
                          <a:spcPts val="0"/>
                        </a:spcBef>
                        <a:spcAft>
                          <a:spcPts val="0"/>
                        </a:spcAft>
                      </a:pPr>
                      <a:r>
                        <a:rPr lang="en-IN" sz="1400" b="1">
                          <a:solidFill>
                            <a:srgbClr val="000000"/>
                          </a:solidFill>
                          <a:latin typeface="Calibri"/>
                          <a:ea typeface="Times New Roman"/>
                          <a:cs typeface="Times New Roman"/>
                        </a:rPr>
                        <a:t>Panchayats</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c>
                  <a:txBody>
                    <a:bodyPr/>
                    <a:lstStyle/>
                    <a:p>
                      <a:pPr marL="0" marR="0" algn="ctr">
                        <a:lnSpc>
                          <a:spcPct val="107000"/>
                        </a:lnSpc>
                        <a:spcBef>
                          <a:spcPts val="0"/>
                        </a:spcBef>
                        <a:spcAft>
                          <a:spcPts val="0"/>
                        </a:spcAft>
                      </a:pPr>
                      <a:r>
                        <a:rPr lang="en-IN" sz="1400" b="1" dirty="0">
                          <a:solidFill>
                            <a:srgbClr val="000000"/>
                          </a:solidFill>
                          <a:latin typeface="Calibri"/>
                          <a:ea typeface="Times New Roman"/>
                          <a:cs typeface="Times New Roman"/>
                        </a:rPr>
                        <a:t>Present Strength of the Groups</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A36E"/>
                    </a:solidFill>
                  </a:tcPr>
                </a:tc>
              </a:tr>
              <a:tr h="241658">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Shahkund</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1400" dirty="0" err="1">
                          <a:solidFill>
                            <a:srgbClr val="000000"/>
                          </a:solidFill>
                          <a:latin typeface="Calibri"/>
                          <a:ea typeface="Times New Roman"/>
                          <a:cs typeface="Times New Roman"/>
                        </a:rPr>
                        <a:t>KishanpurAmkhoriya</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11</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58">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Shahkund</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Amba</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20</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58">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Jagdishpur</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1400" dirty="0" err="1">
                          <a:solidFill>
                            <a:srgbClr val="000000"/>
                          </a:solidFill>
                          <a:latin typeface="Calibri"/>
                          <a:ea typeface="Times New Roman"/>
                          <a:cs typeface="Times New Roman"/>
                        </a:rPr>
                        <a:t>Baijani</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11</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58">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Jagdishpur</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1400" dirty="0" err="1">
                          <a:solidFill>
                            <a:srgbClr val="000000"/>
                          </a:solidFill>
                          <a:latin typeface="Calibri"/>
                          <a:ea typeface="Times New Roman"/>
                          <a:cs typeface="Times New Roman"/>
                        </a:rPr>
                        <a:t>Jamni</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13</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58">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Shanhaula</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1400" dirty="0" err="1">
                          <a:solidFill>
                            <a:srgbClr val="000000"/>
                          </a:solidFill>
                          <a:latin typeface="Calibri"/>
                          <a:ea typeface="Times New Roman"/>
                          <a:cs typeface="Times New Roman"/>
                        </a:rPr>
                        <a:t>BhuriyaMahimaya</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a:solidFill>
                            <a:srgbClr val="000000"/>
                          </a:solidFill>
                          <a:latin typeface="Calibri"/>
                          <a:ea typeface="Times New Roman"/>
                          <a:cs typeface="Times New Roman"/>
                        </a:rPr>
                        <a:t>16</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58">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Shanhaula</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BadiNaki</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15</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58">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Kahalgaon</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Antichak</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8</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58">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Kahalgaon</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Ogri</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17</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58">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Kahalgaon</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Ghogha</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14</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58">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Pirpainti</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Rifatpur</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16</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58">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Pirpainti</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Rajgaon</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16</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658">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Pirpainti</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IN" sz="1400">
                          <a:solidFill>
                            <a:srgbClr val="000000"/>
                          </a:solidFill>
                          <a:latin typeface="Calibri"/>
                          <a:ea typeface="Times New Roman"/>
                          <a:cs typeface="Times New Roman"/>
                        </a:rPr>
                        <a:t>Manikpur</a:t>
                      </a:r>
                      <a:endParaRPr lang="en-US"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IN" sz="1400" dirty="0">
                          <a:solidFill>
                            <a:srgbClr val="000000"/>
                          </a:solidFill>
                          <a:latin typeface="Calibri"/>
                          <a:ea typeface="Times New Roman"/>
                          <a:cs typeface="Times New Roman"/>
                        </a:rPr>
                        <a:t>25</a:t>
                      </a:r>
                      <a:endParaRPr lang="en-US"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C:\Users\ABC\Documents\For Bipasha\Annual Report\Liasioning photos\IMG_4744.jpg"/>
          <p:cNvPicPr/>
          <p:nvPr/>
        </p:nvPicPr>
        <p:blipFill>
          <a:blip r:embed="rId2" cstate="print">
            <a:extLst>
              <a:ext uri="{28A0092B-C50C-407E-A947-70E740481C1C}">
                <a14:useLocalDpi xmlns:a14="http://schemas.microsoft.com/office/drawing/2010/main" xmlns="" val="0"/>
              </a:ext>
            </a:extLst>
          </a:blip>
          <a:srcRect b="7101"/>
          <a:stretch>
            <a:fillRect/>
          </a:stretch>
        </p:blipFill>
        <p:spPr bwMode="auto">
          <a:xfrm>
            <a:off x="5624176" y="2386782"/>
            <a:ext cx="3062624" cy="2303512"/>
          </a:xfrm>
          <a:prstGeom prst="rect">
            <a:avLst/>
          </a:prstGeom>
          <a:noFill/>
          <a:ln>
            <a:noFill/>
          </a:ln>
        </p:spPr>
      </p:pic>
      <p:pic>
        <p:nvPicPr>
          <p:cNvPr id="6" name="Picture 5" descr="C:\Users\ABC\Documents\For Bipasha\Annual Report\Liasioning photos\091.JPG"/>
          <p:cNvPicPr/>
          <p:nvPr/>
        </p:nvPicPr>
        <p:blipFill>
          <a:blip r:embed="rId3" cstate="print">
            <a:extLst>
              <a:ext uri="{28A0092B-C50C-407E-A947-70E740481C1C}">
                <a14:useLocalDpi xmlns:a14="http://schemas.microsoft.com/office/drawing/2010/main" xmlns="" val="0"/>
              </a:ext>
            </a:extLst>
          </a:blip>
          <a:srcRect t="14953" r="10227"/>
          <a:stretch>
            <a:fillRect/>
          </a:stretch>
        </p:blipFill>
        <p:spPr bwMode="auto">
          <a:xfrm>
            <a:off x="5624176" y="4690294"/>
            <a:ext cx="3062624" cy="1763042"/>
          </a:xfrm>
          <a:prstGeom prst="rect">
            <a:avLst/>
          </a:prstGeom>
          <a:noFill/>
          <a:ln>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b="1" dirty="0" smtClean="0">
                <a:solidFill>
                  <a:srgbClr val="0070C0"/>
                </a:solidFill>
              </a:rPr>
              <a:t>CHALLENGES</a:t>
            </a:r>
            <a:endParaRPr lang="en-IN" b="1" dirty="0">
              <a:solidFill>
                <a:srgbClr val="0070C0"/>
              </a:solidFill>
            </a:endParaRPr>
          </a:p>
        </p:txBody>
      </p:sp>
      <p:sp>
        <p:nvSpPr>
          <p:cNvPr id="3" name="Content Placeholder 2"/>
          <p:cNvSpPr>
            <a:spLocks noGrp="1"/>
          </p:cNvSpPr>
          <p:nvPr>
            <p:ph sz="quarter" idx="1"/>
          </p:nvPr>
        </p:nvSpPr>
        <p:spPr>
          <a:xfrm>
            <a:off x="381000" y="1066800"/>
            <a:ext cx="8458200" cy="5486400"/>
          </a:xfrm>
        </p:spPr>
        <p:txBody>
          <a:bodyPr>
            <a:normAutofit lnSpcReduction="10000"/>
          </a:bodyPr>
          <a:lstStyle/>
          <a:p>
            <a:r>
              <a:rPr lang="en-US" dirty="0" smtClean="0"/>
              <a:t>Departments unofficially set internal % targets for rejection of applications for schemes. This negatively impacts Universalization goals of locations and schemes.</a:t>
            </a:r>
          </a:p>
          <a:p>
            <a:r>
              <a:rPr lang="en-US" dirty="0" smtClean="0"/>
              <a:t>Long duration between filing of application for availing the benefits of the schemes and the actual receipt of the benefits.</a:t>
            </a:r>
          </a:p>
          <a:p>
            <a:r>
              <a:rPr lang="en-US" dirty="0" smtClean="0"/>
              <a:t>Malpractices practiced by the people in the documentation process.</a:t>
            </a:r>
          </a:p>
          <a:p>
            <a:r>
              <a:rPr lang="en-US" dirty="0"/>
              <a:t>S</a:t>
            </a:r>
            <a:r>
              <a:rPr lang="en-US" dirty="0" smtClean="0"/>
              <a:t>mall </a:t>
            </a:r>
            <a:r>
              <a:rPr lang="en-US" dirty="0"/>
              <a:t>errors in ID and address proof (e.g. different parents/guardian/spouse name), difference in DOB and discrepancies in BPL list, </a:t>
            </a:r>
            <a:r>
              <a:rPr lang="en-US" dirty="0" smtClean="0"/>
              <a:t>lead to many </a:t>
            </a:r>
            <a:r>
              <a:rPr lang="en-US" dirty="0"/>
              <a:t>people still </a:t>
            </a:r>
            <a:r>
              <a:rPr lang="en-US" dirty="0" smtClean="0"/>
              <a:t>being </a:t>
            </a:r>
            <a:r>
              <a:rPr lang="en-US" dirty="0"/>
              <a:t>deprived of availing the </a:t>
            </a:r>
            <a:r>
              <a:rPr lang="en-US" dirty="0" smtClean="0"/>
              <a:t>benefits of the schemes.</a:t>
            </a:r>
          </a:p>
          <a:p>
            <a:r>
              <a:rPr lang="en-US" dirty="0" smtClean="0"/>
              <a:t>Very high rate of attrition amongst the team members in the field due to demographic issues and local environment. Experienced difficulty in recruiting female Project Coordinators</a:t>
            </a:r>
          </a:p>
          <a:p>
            <a:endParaRPr lang="en-US" dirty="0" smtClean="0"/>
          </a:p>
          <a:p>
            <a:endParaRPr lang="en-US" dirty="0" smtClean="0"/>
          </a:p>
          <a:p>
            <a:endParaRPr lang="en-IN" dirty="0"/>
          </a:p>
        </p:txBody>
      </p:sp>
    </p:spTree>
    <p:extLst>
      <p:ext uri="{BB962C8B-B14F-4D97-AF65-F5344CB8AC3E}">
        <p14:creationId xmlns:p14="http://schemas.microsoft.com/office/powerpoint/2010/main" xmlns="" val="1531377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Shubhra Ji\Report_Annual March 2015\d2.jpg"/>
          <p:cNvPicPr/>
          <p:nvPr/>
        </p:nvPicPr>
        <p:blipFill>
          <a:blip r:embed="rId2" cstate="print"/>
          <a:srcRect/>
          <a:stretch>
            <a:fillRect/>
          </a:stretch>
        </p:blipFill>
        <p:spPr bwMode="auto">
          <a:xfrm>
            <a:off x="317500" y="1203999"/>
            <a:ext cx="3581400" cy="4968201"/>
          </a:xfrm>
          <a:prstGeom prst="rect">
            <a:avLst/>
          </a:prstGeom>
          <a:noFill/>
          <a:ln w="9525">
            <a:noFill/>
            <a:miter lim="800000"/>
            <a:headEnd/>
            <a:tailEnd/>
          </a:ln>
        </p:spPr>
      </p:pic>
      <p:pic>
        <p:nvPicPr>
          <p:cNvPr id="30722" name="Picture 2" descr="H:\Shubhra Ji\presentaion1.jpg"/>
          <p:cNvPicPr>
            <a:picLocks noChangeAspect="1" noChangeArrowheads="1"/>
          </p:cNvPicPr>
          <p:nvPr/>
        </p:nvPicPr>
        <p:blipFill>
          <a:blip r:embed="rId3" cstate="print"/>
          <a:srcRect/>
          <a:stretch>
            <a:fillRect/>
          </a:stretch>
        </p:blipFill>
        <p:spPr bwMode="auto">
          <a:xfrm>
            <a:off x="4082365" y="1248449"/>
            <a:ext cx="4769535" cy="4756150"/>
          </a:xfrm>
          <a:prstGeom prst="rect">
            <a:avLst/>
          </a:prstGeom>
          <a:noFill/>
        </p:spPr>
      </p:pic>
      <p:sp>
        <p:nvSpPr>
          <p:cNvPr id="5" name="Title 1"/>
          <p:cNvSpPr>
            <a:spLocks noGrp="1"/>
          </p:cNvSpPr>
          <p:nvPr>
            <p:ph type="title"/>
          </p:nvPr>
        </p:nvSpPr>
        <p:spPr>
          <a:xfrm>
            <a:off x="457200" y="76200"/>
            <a:ext cx="8229600" cy="808038"/>
          </a:xfrm>
        </p:spPr>
        <p:txBody>
          <a:bodyPr/>
          <a:lstStyle/>
          <a:p>
            <a:pPr algn="ctr"/>
            <a:r>
              <a:rPr lang="en-IN" b="1" dirty="0" smtClean="0">
                <a:solidFill>
                  <a:srgbClr val="0070C0"/>
                </a:solidFill>
              </a:rPr>
              <a:t>VISIBILITY ACTIVITIES</a:t>
            </a:r>
            <a:endParaRPr lang="en-US" b="1" dirty="0">
              <a:solidFill>
                <a:srgbClr val="0070C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box(in)">
                                      <p:cBhvr>
                                        <p:cTn id="12"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pPr algn="ctr"/>
            <a:r>
              <a:rPr lang="en-US" b="1" dirty="0" smtClean="0">
                <a:solidFill>
                  <a:srgbClr val="0070C0"/>
                </a:solidFill>
              </a:rPr>
              <a:t>COLLABORATIONS</a:t>
            </a:r>
            <a:endParaRPr lang="en-IN" b="1" dirty="0">
              <a:solidFill>
                <a:srgbClr val="0070C0"/>
              </a:solidFill>
            </a:endParaRPr>
          </a:p>
        </p:txBody>
      </p:sp>
      <p:sp>
        <p:nvSpPr>
          <p:cNvPr id="3" name="Content Placeholder 2"/>
          <p:cNvSpPr>
            <a:spLocks noGrp="1"/>
          </p:cNvSpPr>
          <p:nvPr>
            <p:ph sz="quarter" idx="1"/>
          </p:nvPr>
        </p:nvSpPr>
        <p:spPr>
          <a:xfrm>
            <a:off x="533400" y="1371600"/>
            <a:ext cx="8305800" cy="5105400"/>
          </a:xfrm>
        </p:spPr>
        <p:txBody>
          <a:bodyPr/>
          <a:lstStyle/>
          <a:p>
            <a:r>
              <a:rPr lang="en-US" dirty="0" smtClean="0"/>
              <a:t>SWASTHYA SLATE: AIPAD has roped in an innovative technology called ‘</a:t>
            </a:r>
            <a:r>
              <a:rPr lang="en-US" dirty="0" err="1" smtClean="0"/>
              <a:t>Swasthya</a:t>
            </a:r>
            <a:r>
              <a:rPr lang="en-US" dirty="0" smtClean="0"/>
              <a:t> Slate’ which holds the promise of digitizing rural healthcare in India. We are planning a pilot with the District health Society, Bhagalpur.</a:t>
            </a:r>
          </a:p>
          <a:p>
            <a:r>
              <a:rPr lang="en-US" dirty="0" smtClean="0"/>
              <a:t>Sharing of best practices, experiences, resources (scheme data base, IEC material etc), ideas on a regular basis. All the 14 partners can create a group to advocate for better services at the district, state and central level. </a:t>
            </a:r>
            <a:endParaRPr lang="en-IN" dirty="0">
              <a:solidFill>
                <a:srgbClr val="FF0000"/>
              </a:solidFill>
            </a:endParaRPr>
          </a:p>
        </p:txBody>
      </p:sp>
    </p:spTree>
    <p:extLst>
      <p:ext uri="{BB962C8B-B14F-4D97-AF65-F5344CB8AC3E}">
        <p14:creationId xmlns:p14="http://schemas.microsoft.com/office/powerpoint/2010/main" xmlns="" val="103370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504</TotalTime>
  <Words>614</Words>
  <Application>Microsoft Office PowerPoint</Application>
  <PresentationFormat>On-screen Show (4:3)</PresentationFormat>
  <Paragraphs>149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Equity</vt:lpstr>
      <vt:lpstr>ACTION TO IMPROVE PUBLIC SCHEME ACCESS AND DELIVERY (AIPAD)</vt:lpstr>
      <vt:lpstr>Slide 2</vt:lpstr>
      <vt:lpstr>HEALTH ACTIVITIES</vt:lpstr>
      <vt:lpstr>SOCIAL SECURITY ACTIVITIES</vt:lpstr>
      <vt:lpstr>EDUCATION ACTIVITIES</vt:lpstr>
      <vt:lpstr>ADVOCACY ACTIVITIES:</vt:lpstr>
      <vt:lpstr>CHALLENGES</vt:lpstr>
      <vt:lpstr>VISIBILITY ACTIVITIES</vt:lpstr>
      <vt:lpstr>COLLABORATIONS</vt:lpstr>
    </vt:vector>
  </TitlesOfParts>
  <Company>prem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prem</dc:creator>
  <cp:lastModifiedBy>Shubhra Singh</cp:lastModifiedBy>
  <cp:revision>52</cp:revision>
  <dcterms:created xsi:type="dcterms:W3CDTF">2014-12-26T15:45:33Z</dcterms:created>
  <dcterms:modified xsi:type="dcterms:W3CDTF">2015-05-04T07:34:25Z</dcterms:modified>
</cp:coreProperties>
</file>